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0" r:id="rId3"/>
    <p:sldId id="294" r:id="rId4"/>
    <p:sldId id="295" r:id="rId5"/>
    <p:sldId id="261" r:id="rId6"/>
    <p:sldId id="264" r:id="rId7"/>
    <p:sldId id="265" r:id="rId8"/>
    <p:sldId id="284" r:id="rId9"/>
    <p:sldId id="285" r:id="rId10"/>
    <p:sldId id="268" r:id="rId11"/>
    <p:sldId id="271" r:id="rId12"/>
    <p:sldId id="272" r:id="rId13"/>
    <p:sldId id="290" r:id="rId14"/>
    <p:sldId id="291" r:id="rId15"/>
    <p:sldId id="273" r:id="rId16"/>
    <p:sldId id="275" r:id="rId17"/>
    <p:sldId id="278" r:id="rId18"/>
    <p:sldId id="27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00FF00"/>
    <a:srgbClr val="EE30E5"/>
    <a:srgbClr val="57C75A"/>
    <a:srgbClr val="F4D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view3D>
      <c:rotX val="0"/>
      <c:rotY val="0"/>
      <c:rAngAx val="1"/>
    </c:view3D>
    <c:plotArea>
      <c:layout>
        <c:manualLayout>
          <c:layoutTarget val="inner"/>
          <c:xMode val="edge"/>
          <c:yMode val="edge"/>
          <c:x val="9.1058854235011727E-2"/>
          <c:y val="4.3250455336612426E-2"/>
          <c:w val="0.89209208632121761"/>
          <c:h val="0.88143194527207414"/>
        </c:manualLayout>
      </c:layout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доходы</c:v>
                </c:pt>
              </c:strCache>
            </c:strRef>
          </c:tx>
          <c:spPr>
            <a:solidFill>
              <a:srgbClr val="FFFF00"/>
            </a:solidFill>
          </c:spPr>
          <c:invertIfNegative val="1"/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2019 факт</c:v>
                </c:pt>
                <c:pt idx="1">
                  <c:v>2020 ожидаемое</c:v>
                </c:pt>
                <c:pt idx="2">
                  <c:v>2021 план</c:v>
                </c:pt>
                <c:pt idx="3">
                  <c:v>2022 план</c:v>
                </c:pt>
                <c:pt idx="4">
                  <c:v>2023 план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2970.9</c:v>
                </c:pt>
                <c:pt idx="1">
                  <c:v>3227.7</c:v>
                </c:pt>
                <c:pt idx="2">
                  <c:v>2977</c:v>
                </c:pt>
                <c:pt idx="3">
                  <c:v>3072</c:v>
                </c:pt>
                <c:pt idx="4">
                  <c:v>3152.9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безвозмездные поступления </c:v>
                </c:pt>
              </c:strCache>
            </c:strRef>
          </c:tx>
          <c:spPr>
            <a:solidFill>
              <a:srgbClr val="00B050"/>
            </a:solidFill>
          </c:spPr>
          <c:invertIfNegative val="1"/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2019 факт</c:v>
                </c:pt>
                <c:pt idx="1">
                  <c:v>2020 ожидаемое</c:v>
                </c:pt>
                <c:pt idx="2">
                  <c:v>2021 план</c:v>
                </c:pt>
                <c:pt idx="3">
                  <c:v>2022 план</c:v>
                </c:pt>
                <c:pt idx="4">
                  <c:v>2023 план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5809.5</c:v>
                </c:pt>
                <c:pt idx="1">
                  <c:v>5820.4</c:v>
                </c:pt>
                <c:pt idx="2">
                  <c:v>5449.2</c:v>
                </c:pt>
                <c:pt idx="3">
                  <c:v>3633</c:v>
                </c:pt>
                <c:pt idx="4">
                  <c:v>3608.4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gapWidth val="55"/>
        <c:gapDepth val="55"/>
        <c:shape val="cylinder"/>
        <c:axId val="68557440"/>
        <c:axId val="69259648"/>
        <c:axId val="0"/>
      </c:bar3DChart>
      <c:catAx>
        <c:axId val="68557440"/>
        <c:scaling>
          <c:orientation val="minMax"/>
        </c:scaling>
        <c:delete val="1"/>
        <c:axPos val="b"/>
        <c:numFmt formatCode="General" sourceLinked="1"/>
        <c:majorTickMark val="none"/>
        <c:minorTickMark val="cross"/>
        <c:tickLblPos val="none"/>
        <c:crossAx val="69259648"/>
        <c:crosses val="autoZero"/>
        <c:auto val="1"/>
        <c:lblAlgn val="ctr"/>
        <c:lblOffset val="100"/>
        <c:noMultiLvlLbl val="1"/>
      </c:catAx>
      <c:valAx>
        <c:axId val="69259648"/>
        <c:scaling>
          <c:orientation val="minMax"/>
        </c:scaling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General" sourceLinked="1"/>
        <c:majorTickMark val="none"/>
        <c:minorTickMark val="cross"/>
        <c:tickLblPos val="nextTo"/>
        <c:crossAx val="685574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260951768029689"/>
          <c:y val="4.7606242404042723E-2"/>
          <c:w val="0.28820008625946575"/>
          <c:h val="0.26878915810701171"/>
        </c:manualLayout>
      </c:layout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plotArea>
      <c:layout>
        <c:manualLayout>
          <c:layoutTarget val="inner"/>
          <c:xMode val="edge"/>
          <c:yMode val="edge"/>
          <c:x val="1.2500000000000001E-2"/>
          <c:y val="8.9474742801234214E-2"/>
          <c:w val="0.98749999999999949"/>
          <c:h val="0.8327463906710016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spPr>
              <a:solidFill>
                <a:srgbClr val="C00000"/>
              </a:solidFill>
            </c:spPr>
          </c:dPt>
          <c:dPt>
            <c:idx val="1"/>
            <c:spPr>
              <a:solidFill>
                <a:srgbClr val="00FF0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0.22674517408814254"/>
                  <c:y val="0.18451219997611795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1"/>
              <c:layout>
                <c:manualLayout>
                  <c:x val="-1.388888888888899E-2"/>
                  <c:y val="-0.2970752573461154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2"/>
              <c:layout>
                <c:manualLayout>
                  <c:x val="-0.27153434427839279"/>
                  <c:y val="-1.7692950682641404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3"/>
              <c:layout>
                <c:manualLayout>
                  <c:x val="0.22674517408814254"/>
                  <c:y val="-1.2637821916172421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showLegendKey val="1"/>
            <c:showVal val="1"/>
            <c:showCatName val="1"/>
            <c:showSerName val="1"/>
            <c:showPercent val="1"/>
            <c:showBubbleSize val="1"/>
            <c:showLeaderLines val="1"/>
          </c:dLbls>
          <c:cat>
            <c:strRef>
              <c:f>Лист1!$A$2:$A$3</c:f>
              <c:strCache>
                <c:ptCount val="2"/>
                <c:pt idx="0">
                  <c:v>0104</c:v>
                </c:pt>
                <c:pt idx="1">
                  <c:v>0113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4098.3</c:v>
                </c:pt>
                <c:pt idx="1">
                  <c:v>380.7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view3D>
      <c:rotX val="30"/>
      <c:rAngAx val="1"/>
    </c:view3D>
    <c:plotArea>
      <c:layout/>
      <c:pie3DChart>
        <c:varyColors val="1"/>
        <c:dLbls>
          <c:showLegendKey val="1"/>
          <c:showVal val="1"/>
          <c:showCatName val="1"/>
          <c:showSerName val="1"/>
          <c:showPercent val="1"/>
          <c:showBubbleSize val="1"/>
        </c:dLbls>
      </c:pie3DChart>
      <c:spPr>
        <a:noFill/>
        <a:ln w="25400">
          <a:noFill/>
        </a:ln>
      </c:spPr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view3D>
      <c:rotX val="0"/>
      <c:rotY val="0"/>
      <c:rAngAx val="1"/>
    </c:view3D>
    <c:plotArea>
      <c:layout/>
      <c:bar3DChart>
        <c:barDir val="col"/>
        <c:grouping val="percent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иные межбюджетные трасферты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4"/>
                <c:pt idx="0">
                  <c:v>2020год</c:v>
                </c:pt>
                <c:pt idx="1">
                  <c:v>2021год</c:v>
                </c:pt>
                <c:pt idx="2">
                  <c:v>2022год</c:v>
                </c:pt>
                <c:pt idx="3">
                  <c:v>2023год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160.4</c:v>
                </c:pt>
                <c:pt idx="1">
                  <c:v>167.6</c:v>
                </c:pt>
                <c:pt idx="2">
                  <c:v>167.6</c:v>
                </c:pt>
                <c:pt idx="3">
                  <c:v>167.6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4"/>
                <c:pt idx="0">
                  <c:v>2020год</c:v>
                </c:pt>
                <c:pt idx="1">
                  <c:v>2021год</c:v>
                </c:pt>
                <c:pt idx="2">
                  <c:v>2022год</c:v>
                </c:pt>
                <c:pt idx="3">
                  <c:v>2023год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92.7</c:v>
                </c:pt>
                <c:pt idx="1">
                  <c:v>96.1</c:v>
                </c:pt>
                <c:pt idx="2">
                  <c:v>97</c:v>
                </c:pt>
                <c:pt idx="3">
                  <c:v>100.6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дотации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4"/>
                <c:pt idx="0">
                  <c:v>2020год</c:v>
                </c:pt>
                <c:pt idx="1">
                  <c:v>2021год</c:v>
                </c:pt>
                <c:pt idx="2">
                  <c:v>2022год</c:v>
                </c:pt>
                <c:pt idx="3">
                  <c:v>2023год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5626.1</c:v>
                </c:pt>
                <c:pt idx="1">
                  <c:v>5185.3</c:v>
                </c:pt>
                <c:pt idx="2">
                  <c:v>3368.2</c:v>
                </c:pt>
                <c:pt idx="3">
                  <c:v>3340</c:v>
                </c:pt>
              </c:numCache>
            </c:numRef>
          </c:val>
        </c:ser>
        <c:gapWidth val="95"/>
        <c:gapDepth val="95"/>
        <c:shape val="cylinder"/>
        <c:axId val="84097280"/>
        <c:axId val="84099072"/>
        <c:axId val="0"/>
      </c:bar3DChart>
      <c:catAx>
        <c:axId val="84097280"/>
        <c:scaling>
          <c:orientation val="minMax"/>
        </c:scaling>
        <c:axPos val="b"/>
        <c:majorTickMark val="none"/>
        <c:tickLblPos val="nextTo"/>
        <c:crossAx val="84099072"/>
        <c:crosses val="autoZero"/>
        <c:auto val="1"/>
        <c:lblAlgn val="ctr"/>
        <c:lblOffset val="100"/>
        <c:noMultiLvlLbl val="1"/>
      </c:catAx>
      <c:valAx>
        <c:axId val="84099072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8409728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style val="8"/>
  <c:chart>
    <c:autoTitleDeleted val="1"/>
    <c:view3D>
      <c:rotX val="0"/>
      <c:rotY val="0"/>
      <c:rAngAx val="1"/>
    </c:view3D>
    <c:plotArea>
      <c:layout/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invertIfNegative val="1"/>
          <c:cat>
            <c:strRef>
              <c:f>Лист1!$A$2:$A$7</c:f>
              <c:strCache>
                <c:ptCount val="6"/>
                <c:pt idx="0">
                  <c:v>факт 2018 года</c:v>
                </c:pt>
                <c:pt idx="1">
                  <c:v>факт 2019 года</c:v>
                </c:pt>
                <c:pt idx="2">
                  <c:v>план 2020 года</c:v>
                </c:pt>
                <c:pt idx="3">
                  <c:v>план 2021 года</c:v>
                </c:pt>
                <c:pt idx="4">
                  <c:v>план 2022 года</c:v>
                </c:pt>
                <c:pt idx="5">
                  <c:v>план 2023 года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2966.5</c:v>
                </c:pt>
                <c:pt idx="1">
                  <c:v>2970.9</c:v>
                </c:pt>
                <c:pt idx="2">
                  <c:v>3224.5</c:v>
                </c:pt>
                <c:pt idx="3">
                  <c:v>2977</c:v>
                </c:pt>
                <c:pt idx="4">
                  <c:v>3072</c:v>
                </c:pt>
                <c:pt idx="5">
                  <c:v>3152.9</c:v>
                </c:pt>
              </c:numCache>
            </c:numRef>
          </c:val>
        </c:ser>
        <c:shape val="cylinder"/>
        <c:axId val="69267456"/>
        <c:axId val="69268992"/>
        <c:axId val="68677120"/>
      </c:bar3DChart>
      <c:catAx>
        <c:axId val="69267456"/>
        <c:scaling>
          <c:orientation val="minMax"/>
        </c:scaling>
        <c:axPos val="b"/>
        <c:majorTickMark val="none"/>
        <c:tickLblPos val="nextTo"/>
        <c:crossAx val="69268992"/>
        <c:crosses val="autoZero"/>
        <c:auto val="1"/>
        <c:lblAlgn val="ctr"/>
        <c:lblOffset val="100"/>
        <c:noMultiLvlLbl val="1"/>
      </c:catAx>
      <c:valAx>
        <c:axId val="69268992"/>
        <c:scaling>
          <c:orientation val="minMax"/>
        </c:scaling>
        <c:axPos val="l"/>
        <c:majorGridlines/>
        <c:title>
          <c:layout/>
        </c:title>
        <c:numFmt formatCode="General" sourceLinked="1"/>
        <c:majorTickMark val="none"/>
        <c:tickLblPos val="nextTo"/>
        <c:crossAx val="69267456"/>
        <c:crosses val="autoZero"/>
        <c:crossBetween val="between"/>
      </c:valAx>
      <c:serAx>
        <c:axId val="68677120"/>
        <c:scaling>
          <c:orientation val="minMax"/>
        </c:scaling>
        <c:delete val="1"/>
        <c:axPos val="b"/>
        <c:tickLblPos val="none"/>
        <c:crossAx val="69268992"/>
        <c:crosses val="autoZero"/>
      </c:serAx>
      <c:dTable>
        <c:showHorzBorder val="1"/>
        <c:showVertBorder val="1"/>
        <c:showOutline val="1"/>
        <c:showKeys val="1"/>
      </c:dTable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autoTitleDeleted val="1"/>
    <c:view3D>
      <c:rotX val="75"/>
      <c:rAngAx val="1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2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CatName val="1"/>
            <c:showPercent val="1"/>
          </c:dLbls>
          <c:cat>
            <c:strRef>
              <c:f>Лист1!$A$2:$A$7</c:f>
              <c:strCache>
                <c:ptCount val="6"/>
                <c:pt idx="0">
                  <c:v>налог на доходы физических лиц </c:v>
                </c:pt>
                <c:pt idx="1">
                  <c:v>налоги на имущество </c:v>
                </c:pt>
                <c:pt idx="2">
                  <c:v>земельный налог</c:v>
                </c:pt>
                <c:pt idx="3">
                  <c:v>госпошлина</c:v>
                </c:pt>
                <c:pt idx="4">
                  <c:v>Налоги на совокупный доход</c:v>
                </c:pt>
                <c:pt idx="5">
                  <c:v>Неналовые доходы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570</c:v>
                </c:pt>
                <c:pt idx="1">
                  <c:v>349.6</c:v>
                </c:pt>
                <c:pt idx="2">
                  <c:v>1858.2</c:v>
                </c:pt>
                <c:pt idx="3">
                  <c:v>2.1</c:v>
                </c:pt>
                <c:pt idx="4">
                  <c:v>14.2</c:v>
                </c:pt>
                <c:pt idx="5">
                  <c:v>182.9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autoTitleDeleted val="1"/>
    <c:view3D>
      <c:rotX val="75"/>
      <c:rAngAx val="1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2"/>
            <c:spPr>
              <a:solidFill>
                <a:srgbClr val="00FF00"/>
              </a:solidFill>
            </c:spPr>
          </c:dPt>
          <c:cat>
            <c:strRef>
              <c:f>Лист1!$A$2:$A$7</c:f>
              <c:strCache>
                <c:ptCount val="6"/>
                <c:pt idx="0">
                  <c:v>налог на доходы физических лиц </c:v>
                </c:pt>
                <c:pt idx="1">
                  <c:v>налог на имущество </c:v>
                </c:pt>
                <c:pt idx="2">
                  <c:v>земельный налог</c:v>
                </c:pt>
                <c:pt idx="3">
                  <c:v>госпошлина</c:v>
                </c:pt>
                <c:pt idx="4">
                  <c:v>Налоги на совокупный доход</c:v>
                </c:pt>
                <c:pt idx="5">
                  <c:v>Неналовые доходы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592.70000000000005</c:v>
                </c:pt>
                <c:pt idx="1">
                  <c:v>393.1</c:v>
                </c:pt>
                <c:pt idx="2">
                  <c:v>1879.3</c:v>
                </c:pt>
                <c:pt idx="3">
                  <c:v>2.2000000000000002</c:v>
                </c:pt>
                <c:pt idx="4">
                  <c:v>14.8</c:v>
                </c:pt>
                <c:pt idx="5">
                  <c:v>189.9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autoTitleDeleted val="1"/>
    <c:view3D>
      <c:rotX val="75"/>
      <c:rAngAx val="1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2"/>
            <c:spPr>
              <a:solidFill>
                <a:srgbClr val="FF99FF"/>
              </a:solidFill>
            </c:spPr>
          </c:dPt>
          <c:cat>
            <c:strRef>
              <c:f>Лист1!$A$2:$A$7</c:f>
              <c:strCache>
                <c:ptCount val="6"/>
                <c:pt idx="0">
                  <c:v>налог на доходы физических лиц </c:v>
                </c:pt>
                <c:pt idx="1">
                  <c:v>налог на имущество </c:v>
                </c:pt>
                <c:pt idx="2">
                  <c:v>земельный налог</c:v>
                </c:pt>
                <c:pt idx="3">
                  <c:v>госпошлина</c:v>
                </c:pt>
                <c:pt idx="4">
                  <c:v>Налоги на совокупный доход</c:v>
                </c:pt>
                <c:pt idx="5">
                  <c:v>Неналовые доходы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617.6</c:v>
                </c:pt>
                <c:pt idx="1">
                  <c:v>440.9</c:v>
                </c:pt>
                <c:pt idx="2">
                  <c:v>1879.3</c:v>
                </c:pt>
                <c:pt idx="3">
                  <c:v>2.2999999999999998</c:v>
                </c:pt>
                <c:pt idx="4">
                  <c:v>15.4</c:v>
                </c:pt>
                <c:pt idx="5">
                  <c:v>197.4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view3D>
      <c:rotX val="0"/>
      <c:rotY val="0"/>
      <c:rAngAx val="1"/>
    </c:view3D>
    <c:plotArea>
      <c:layout/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cat>
            <c:strRef>
              <c:f>Лист1!$A$2:$A$6</c:f>
              <c:strCache>
                <c:ptCount val="5"/>
                <c:pt idx="0">
                  <c:v>факт 2019</c:v>
                </c:pt>
                <c:pt idx="1">
                  <c:v>План 2020</c:v>
                </c:pt>
                <c:pt idx="2">
                  <c:v>План 2021</c:v>
                </c:pt>
                <c:pt idx="3">
                  <c:v>План 2022</c:v>
                </c:pt>
                <c:pt idx="4">
                  <c:v>План 2022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237</c:v>
                </c:pt>
                <c:pt idx="1">
                  <c:v>252</c:v>
                </c:pt>
                <c:pt idx="2">
                  <c:v>349.6</c:v>
                </c:pt>
                <c:pt idx="3">
                  <c:v>393.1</c:v>
                </c:pt>
                <c:pt idx="4">
                  <c:v>440.9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факт 2019</c:v>
                </c:pt>
                <c:pt idx="1">
                  <c:v>План 2020</c:v>
                </c:pt>
                <c:pt idx="2">
                  <c:v>План 2021</c:v>
                </c:pt>
                <c:pt idx="3">
                  <c:v>План 2022</c:v>
                </c:pt>
                <c:pt idx="4">
                  <c:v>План 2022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факт 2019</c:v>
                </c:pt>
                <c:pt idx="1">
                  <c:v>План 2020</c:v>
                </c:pt>
                <c:pt idx="2">
                  <c:v>План 2021</c:v>
                </c:pt>
                <c:pt idx="3">
                  <c:v>План 2022</c:v>
                </c:pt>
                <c:pt idx="4">
                  <c:v>План 2022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dLbls>
          <c:showVal val="1"/>
        </c:dLbls>
        <c:shape val="cylinder"/>
        <c:axId val="74222976"/>
        <c:axId val="74232960"/>
        <c:axId val="73612352"/>
      </c:bar3DChart>
      <c:catAx>
        <c:axId val="74222976"/>
        <c:scaling>
          <c:orientation val="minMax"/>
        </c:scaling>
        <c:axPos val="b"/>
        <c:majorTickMark val="none"/>
        <c:tickLblPos val="nextTo"/>
        <c:crossAx val="74232960"/>
        <c:crosses val="autoZero"/>
        <c:auto val="1"/>
        <c:lblAlgn val="ctr"/>
        <c:lblOffset val="100"/>
        <c:noMultiLvlLbl val="1"/>
      </c:catAx>
      <c:valAx>
        <c:axId val="74232960"/>
        <c:scaling>
          <c:orientation val="minMax"/>
        </c:scaling>
        <c:delete val="1"/>
        <c:axPos val="l"/>
        <c:numFmt formatCode="General" sourceLinked="1"/>
        <c:majorTickMark val="cross"/>
        <c:minorTickMark val="cross"/>
        <c:tickLblPos val="none"/>
        <c:crossAx val="74222976"/>
        <c:crosses val="autoZero"/>
        <c:crossBetween val="between"/>
      </c:valAx>
      <c:serAx>
        <c:axId val="73612352"/>
        <c:scaling>
          <c:orientation val="minMax"/>
        </c:scaling>
        <c:delete val="1"/>
        <c:axPos val="b"/>
        <c:majorTickMark val="cross"/>
        <c:minorTickMark val="cross"/>
        <c:tickLblPos val="none"/>
        <c:crossAx val="74232960"/>
        <c:crosses val="autoZero"/>
      </c:ser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Земельный налог</a:t>
            </a:r>
            <a:endParaRPr lang="ru-RU" dirty="0"/>
          </a:p>
        </c:rich>
      </c:tx>
      <c:layout/>
    </c:title>
    <c:view3D>
      <c:rotX val="0"/>
      <c:rotY val="0"/>
      <c:rAngAx val="1"/>
    </c:view3D>
    <c:plotArea>
      <c:layout/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cat>
            <c:strRef>
              <c:f>Лист1!$A$2:$A$6</c:f>
              <c:strCache>
                <c:ptCount val="5"/>
                <c:pt idx="0">
                  <c:v>факт 2019 года</c:v>
                </c:pt>
                <c:pt idx="1">
                  <c:v>План 2020 года</c:v>
                </c:pt>
                <c:pt idx="2">
                  <c:v>План 2021 года</c:v>
                </c:pt>
                <c:pt idx="3">
                  <c:v>План 2022 года</c:v>
                </c:pt>
                <c:pt idx="4">
                  <c:v>План 2023 года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1876.4</c:v>
                </c:pt>
                <c:pt idx="1">
                  <c:v>1921.7</c:v>
                </c:pt>
                <c:pt idx="2">
                  <c:v>1858.2</c:v>
                </c:pt>
                <c:pt idx="3">
                  <c:v>1879.3</c:v>
                </c:pt>
                <c:pt idx="4">
                  <c:v>1879.3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1"/>
          <c:cat>
            <c:strRef>
              <c:f>Лист1!$A$2:$A$6</c:f>
              <c:strCache>
                <c:ptCount val="5"/>
                <c:pt idx="0">
                  <c:v>факт 2019 года</c:v>
                </c:pt>
                <c:pt idx="1">
                  <c:v>План 2020 года</c:v>
                </c:pt>
                <c:pt idx="2">
                  <c:v>План 2021 года</c:v>
                </c:pt>
                <c:pt idx="3">
                  <c:v>План 2022 года</c:v>
                </c:pt>
                <c:pt idx="4">
                  <c:v>План 2023 года</c:v>
                </c:pt>
              </c:strCache>
            </c:strRef>
          </c:cat>
          <c:val>
            <c:numRef>
              <c:f>Лист1!$C$2:$C$6</c:f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1"/>
          <c:cat>
            <c:strRef>
              <c:f>Лист1!$A$2:$A$6</c:f>
              <c:strCache>
                <c:ptCount val="5"/>
                <c:pt idx="0">
                  <c:v>факт 2019 года</c:v>
                </c:pt>
                <c:pt idx="1">
                  <c:v>План 2020 года</c:v>
                </c:pt>
                <c:pt idx="2">
                  <c:v>План 2021 года</c:v>
                </c:pt>
                <c:pt idx="3">
                  <c:v>План 2022 года</c:v>
                </c:pt>
                <c:pt idx="4">
                  <c:v>План 2023 года</c:v>
                </c:pt>
              </c:strCache>
            </c:strRef>
          </c:cat>
          <c:val>
            <c:numRef>
              <c:f>Лист1!$D$2:$D$6</c:f>
            </c:numRef>
          </c:val>
        </c:ser>
        <c:dLbls>
          <c:showVal val="1"/>
        </c:dLbls>
        <c:gapWidth val="95"/>
        <c:gapDepth val="95"/>
        <c:shape val="cylinder"/>
        <c:axId val="74381568"/>
        <c:axId val="83251200"/>
        <c:axId val="0"/>
      </c:bar3DChart>
      <c:catAx>
        <c:axId val="74381568"/>
        <c:scaling>
          <c:orientation val="minMax"/>
        </c:scaling>
        <c:axPos val="b"/>
        <c:numFmt formatCode="General" sourceLinked="1"/>
        <c:majorTickMark val="none"/>
        <c:tickLblPos val="nextTo"/>
        <c:crossAx val="83251200"/>
        <c:crosses val="autoZero"/>
        <c:auto val="1"/>
        <c:lblAlgn val="ctr"/>
        <c:lblOffset val="100"/>
        <c:noMultiLvlLbl val="1"/>
      </c:catAx>
      <c:valAx>
        <c:axId val="83251200"/>
        <c:scaling>
          <c:orientation val="minMax"/>
        </c:scaling>
        <c:delete val="1"/>
        <c:axPos val="l"/>
        <c:numFmt formatCode="General" sourceLinked="1"/>
        <c:majorTickMark val="cross"/>
        <c:minorTickMark val="cross"/>
        <c:tickLblPos val="none"/>
        <c:crossAx val="74381568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plotArea>
      <c:layout>
        <c:manualLayout>
          <c:layoutTarget val="inner"/>
          <c:xMode val="edge"/>
          <c:yMode val="edge"/>
          <c:x val="1.2500000000000001E-2"/>
          <c:y val="8.9474742801234214E-2"/>
          <c:w val="0.98749999999999949"/>
          <c:h val="0.8327463906710016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spPr>
              <a:solidFill>
                <a:srgbClr val="C00000"/>
              </a:solidFill>
            </c:spPr>
          </c:dPt>
          <c:dPt>
            <c:idx val="1"/>
            <c:spPr>
              <a:solidFill>
                <a:srgbClr val="00FF0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0.22674517408814254"/>
                  <c:y val="0.18451219997611795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1"/>
              <c:layout>
                <c:manualLayout>
                  <c:x val="-1.388888888888899E-2"/>
                  <c:y val="-0.2970752573461154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2"/>
              <c:layout>
                <c:manualLayout>
                  <c:x val="-0.27153434427839279"/>
                  <c:y val="-1.7692950682641404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3"/>
              <c:layout>
                <c:manualLayout>
                  <c:x val="0.22674517408814254"/>
                  <c:y val="-1.2637821916172421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showLegendKey val="1"/>
            <c:showVal val="1"/>
            <c:showCatName val="1"/>
            <c:showSerName val="1"/>
            <c:showPercent val="1"/>
            <c:showBubbleSize val="1"/>
            <c:showLeaderLines val="1"/>
          </c:dLbls>
          <c:cat>
            <c:strRef>
              <c:f>Лист1!$A$2:$A$6</c:f>
              <c:strCache>
                <c:ptCount val="4"/>
                <c:pt idx="0">
                  <c:v>0104</c:v>
                </c:pt>
                <c:pt idx="1">
                  <c:v>0113</c:v>
                </c:pt>
                <c:pt idx="2">
                  <c:v>0107</c:v>
                </c:pt>
                <c:pt idx="3">
                  <c:v>0111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4"/>
                <c:pt idx="0">
                  <c:v>4282.2</c:v>
                </c:pt>
                <c:pt idx="1">
                  <c:v>182.4</c:v>
                </c:pt>
                <c:pt idx="2">
                  <c:v>12.2</c:v>
                </c:pt>
                <c:pt idx="3">
                  <c:v>200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plotArea>
      <c:layout>
        <c:manualLayout>
          <c:layoutTarget val="inner"/>
          <c:xMode val="edge"/>
          <c:yMode val="edge"/>
          <c:x val="1.2500000000000001E-2"/>
          <c:y val="8.9474742801234214E-2"/>
          <c:w val="0.98749999999999949"/>
          <c:h val="0.8327463906710016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spPr>
              <a:solidFill>
                <a:srgbClr val="C00000"/>
              </a:solidFill>
            </c:spPr>
          </c:dPt>
          <c:dPt>
            <c:idx val="1"/>
            <c:spPr>
              <a:solidFill>
                <a:srgbClr val="00FF0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0.22674517408814254"/>
                  <c:y val="0.18451219997611795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1"/>
              <c:layout>
                <c:manualLayout>
                  <c:x val="-1.388888888888899E-2"/>
                  <c:y val="-0.2970752573461154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2"/>
              <c:layout>
                <c:manualLayout>
                  <c:x val="-0.27153434427839279"/>
                  <c:y val="-1.7692950682641404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3"/>
              <c:layout>
                <c:manualLayout>
                  <c:x val="0.22674517408814254"/>
                  <c:y val="-1.2637821916172421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showLegendKey val="1"/>
            <c:showVal val="1"/>
            <c:showCatName val="1"/>
            <c:showSerName val="1"/>
            <c:showPercent val="1"/>
            <c:showBubbleSize val="1"/>
            <c:showLeaderLines val="1"/>
          </c:dLbls>
          <c:cat>
            <c:strRef>
              <c:f>Лист1!$A$2:$A$3</c:f>
              <c:strCache>
                <c:ptCount val="2"/>
                <c:pt idx="0">
                  <c:v>0104</c:v>
                </c:pt>
                <c:pt idx="1">
                  <c:v>0113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4100.2</c:v>
                </c:pt>
                <c:pt idx="1">
                  <c:v>212.8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0.09553</cdr:x>
      <cdr:y>0.90909</cdr:y>
    </cdr:from>
    <cdr:to>
      <cdr:x>0.99006</cdr:x>
      <cdr:y>0.96414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92088" y="4320480"/>
          <a:ext cx="7416771" cy="26161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ru-RU" sz="1100" dirty="0" smtClean="0"/>
            <a:t>    </a:t>
          </a:r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21.01.21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21.01.21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21.01.21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21.01.21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21.01.21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21.01.21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21.01.21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21.01.21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21.01.21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21.01.21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чт 21.01.21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чт 21.01.21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5929353"/>
          </a:xfrm>
        </p:spPr>
        <p:txBody>
          <a:bodyPr>
            <a:normAutofit/>
          </a:bodyPr>
          <a:lstStyle/>
          <a:p>
            <a:r>
              <a:rPr lang="ru-RU" dirty="0" smtClean="0"/>
              <a:t>бюджет </a:t>
            </a:r>
            <a:r>
              <a:rPr lang="ru-RU" dirty="0" err="1" smtClean="0"/>
              <a:t>вербовологовского</a:t>
            </a:r>
            <a:r>
              <a:rPr lang="ru-RU" dirty="0" smtClean="0"/>
              <a:t> сельского поселения Дубовского района на 2021 год и на плановый период 2022 и 2023 годов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Динамика поступлений имущественных налогов в местный бюджет                                         </a:t>
            </a:r>
            <a:r>
              <a:rPr lang="ru-RU" sz="1100" dirty="0" err="1" smtClean="0"/>
              <a:t>тыс.рублей</a:t>
            </a:r>
            <a:endParaRPr lang="ru-RU" sz="1100" dirty="0"/>
          </a:p>
        </p:txBody>
      </p:sp>
      <p:pic>
        <p:nvPicPr>
          <p:cNvPr id="4" name="Содержимое 3" descr="i (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24212" y="3049587"/>
            <a:ext cx="2695575" cy="1809750"/>
          </a:xfrm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3686313818"/>
              </p:ext>
            </p:extLst>
          </p:nvPr>
        </p:nvGraphicFramePr>
        <p:xfrm>
          <a:off x="214282" y="3571876"/>
          <a:ext cx="4572032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2844" y="3143248"/>
            <a:ext cx="4434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Налог на имущество физических лиц</a:t>
            </a:r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3525771558"/>
              </p:ext>
            </p:extLst>
          </p:nvPr>
        </p:nvGraphicFramePr>
        <p:xfrm>
          <a:off x="4000496" y="1071546"/>
          <a:ext cx="4572032" cy="3005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8" name="Рисунок 7" descr="4828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596" y="1000108"/>
            <a:ext cx="2928958" cy="19823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  <a:solidFill>
            <a:srgbClr val="00FF00"/>
          </a:solidFill>
        </p:spPr>
        <p:txBody>
          <a:bodyPr>
            <a:normAutofit fontScale="90000"/>
          </a:bodyPr>
          <a:lstStyle/>
          <a:p>
            <a:r>
              <a:rPr lang="ru-RU" sz="2400" dirty="0" smtClean="0"/>
              <a:t>Расходы местного бюджета ,формируемые в рамках муниципальных программ </a:t>
            </a:r>
            <a:r>
              <a:rPr lang="ru-RU" sz="2400" dirty="0" err="1" smtClean="0"/>
              <a:t>Вербовологовского</a:t>
            </a:r>
            <a:r>
              <a:rPr lang="ru-RU" sz="2400" dirty="0" smtClean="0"/>
              <a:t> сельского поселения и </a:t>
            </a:r>
            <a:r>
              <a:rPr lang="ru-RU" sz="2400" dirty="0" err="1" smtClean="0"/>
              <a:t>непрограммные</a:t>
            </a:r>
            <a:r>
              <a:rPr lang="ru-RU" sz="2400" dirty="0" smtClean="0"/>
              <a:t> расходы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40386"/>
          </a:xfrm>
          <a:solidFill>
            <a:srgbClr val="002060"/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2020                          2021           2022           2023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785786" y="1988840"/>
            <a:ext cx="1265934" cy="1008112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15174,1 </a:t>
            </a:r>
            <a:r>
              <a:rPr lang="ru-RU" sz="1600" dirty="0" smtClean="0"/>
              <a:t>тыс.рублей</a:t>
            </a:r>
            <a:endParaRPr lang="ru-RU" sz="1600" dirty="0"/>
          </a:p>
        </p:txBody>
      </p:sp>
      <p:sp>
        <p:nvSpPr>
          <p:cNvPr id="6" name="Овал 5"/>
          <p:cNvSpPr/>
          <p:nvPr/>
        </p:nvSpPr>
        <p:spPr>
          <a:xfrm>
            <a:off x="3779912" y="1700808"/>
            <a:ext cx="1368152" cy="1043832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8967,9 тыс</a:t>
            </a:r>
            <a:r>
              <a:rPr lang="ru-RU" sz="1600" dirty="0" smtClean="0"/>
              <a:t>. рублей</a:t>
            </a:r>
            <a:endParaRPr lang="ru-RU" sz="1600" dirty="0"/>
          </a:p>
        </p:txBody>
      </p:sp>
      <p:sp>
        <p:nvSpPr>
          <p:cNvPr id="7" name="Овал 6"/>
          <p:cNvSpPr/>
          <p:nvPr/>
        </p:nvSpPr>
        <p:spPr>
          <a:xfrm>
            <a:off x="1763688" y="2744640"/>
            <a:ext cx="1440160" cy="1116408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i="1" dirty="0" smtClean="0"/>
              <a:t>492,5 </a:t>
            </a:r>
            <a:r>
              <a:rPr lang="ru-RU" sz="1600" i="1" dirty="0" smtClean="0"/>
              <a:t>тыс. рублей</a:t>
            </a:r>
            <a:endParaRPr lang="ru-RU" sz="1600" i="1" dirty="0"/>
          </a:p>
        </p:txBody>
      </p:sp>
      <p:sp>
        <p:nvSpPr>
          <p:cNvPr id="8" name="Овал 7"/>
          <p:cNvSpPr/>
          <p:nvPr/>
        </p:nvSpPr>
        <p:spPr>
          <a:xfrm>
            <a:off x="3779913" y="2744640"/>
            <a:ext cx="1368152" cy="1125338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i="1" dirty="0" smtClean="0"/>
              <a:t>296,3тыс.рублей</a:t>
            </a:r>
            <a:endParaRPr lang="ru-RU" sz="1600" i="1" dirty="0"/>
          </a:p>
        </p:txBody>
      </p:sp>
      <p:sp>
        <p:nvSpPr>
          <p:cNvPr id="10" name="Овал 9"/>
          <p:cNvSpPr/>
          <p:nvPr/>
        </p:nvSpPr>
        <p:spPr>
          <a:xfrm>
            <a:off x="785786" y="4929198"/>
            <a:ext cx="357190" cy="357190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85786" y="5572140"/>
            <a:ext cx="357190" cy="357190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214414" y="4786322"/>
            <a:ext cx="664373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</a:t>
            </a:r>
            <a:r>
              <a:rPr lang="ru-RU" sz="1600" dirty="0" smtClean="0"/>
              <a:t>расходы местного бюджета ,формируемые в рамках муниципальных программ  </a:t>
            </a:r>
            <a:r>
              <a:rPr lang="ru-RU" sz="1600" dirty="0" err="1" smtClean="0"/>
              <a:t>Вербовологовского</a:t>
            </a:r>
            <a:r>
              <a:rPr lang="ru-RU" sz="1600" dirty="0" smtClean="0"/>
              <a:t> сельского поселения </a:t>
            </a:r>
            <a:endParaRPr lang="ru-RU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1285852" y="5500702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Непрограммные</a:t>
            </a:r>
            <a:r>
              <a:rPr lang="ru-RU" dirty="0" smtClean="0"/>
              <a:t> расходы местного бюджета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5248605" y="1853208"/>
            <a:ext cx="1368152" cy="1043832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6442,8 </a:t>
            </a:r>
            <a:r>
              <a:rPr lang="ru-RU" sz="1600" dirty="0" smtClean="0"/>
              <a:t>тыс. рублей</a:t>
            </a:r>
            <a:endParaRPr lang="ru-RU" sz="1600" dirty="0"/>
          </a:p>
        </p:txBody>
      </p:sp>
      <p:sp>
        <p:nvSpPr>
          <p:cNvPr id="16" name="Овал 15"/>
          <p:cNvSpPr/>
          <p:nvPr/>
        </p:nvSpPr>
        <p:spPr>
          <a:xfrm flipH="1">
            <a:off x="6958014" y="1853208"/>
            <a:ext cx="1214386" cy="1043832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6327,6 </a:t>
            </a:r>
            <a:r>
              <a:rPr lang="ru-RU" sz="1600" dirty="0" smtClean="0"/>
              <a:t>тыс.рублей</a:t>
            </a:r>
            <a:endParaRPr lang="ru-RU" sz="1600" dirty="0"/>
          </a:p>
        </p:txBody>
      </p:sp>
      <p:sp>
        <p:nvSpPr>
          <p:cNvPr id="17" name="Овал 16"/>
          <p:cNvSpPr/>
          <p:nvPr/>
        </p:nvSpPr>
        <p:spPr>
          <a:xfrm flipH="1">
            <a:off x="5436096" y="3140968"/>
            <a:ext cx="1368152" cy="1296144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i="1" dirty="0" smtClean="0"/>
              <a:t>262,2</a:t>
            </a:r>
            <a:r>
              <a:rPr lang="ru-RU" sz="1600" i="1" dirty="0" smtClean="0"/>
              <a:t> </a:t>
            </a:r>
            <a:r>
              <a:rPr lang="ru-RU" sz="1600" i="1" dirty="0" smtClean="0"/>
              <a:t>тыс. рублей</a:t>
            </a:r>
            <a:endParaRPr lang="ru-RU" sz="1600" i="1" dirty="0"/>
          </a:p>
        </p:txBody>
      </p:sp>
      <p:sp>
        <p:nvSpPr>
          <p:cNvPr id="18" name="Овал 17"/>
          <p:cNvSpPr/>
          <p:nvPr/>
        </p:nvSpPr>
        <p:spPr>
          <a:xfrm flipH="1">
            <a:off x="7164288" y="2897040"/>
            <a:ext cx="1296144" cy="1324048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433,7 </a:t>
            </a:r>
            <a:r>
              <a:rPr lang="ru-RU" i="1" dirty="0" smtClean="0"/>
              <a:t>тыс.рублей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46928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Раздел «Общегосударственные вопросы»на 2021год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4329114" cy="5168948"/>
          </a:xfrm>
          <a:solidFill>
            <a:srgbClr val="7030A0"/>
          </a:solidFill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Расходы на функционирование исполнительного органа власти местных администраторов 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4282,2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тыс.рублей 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-Иные общегосударственные вопросы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182,4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тыс.руб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Выборы – 124,2 тыс.рублей</a:t>
            </a:r>
          </a:p>
          <a:p>
            <a:pPr>
              <a:buFontTx/>
              <a:buChar char="-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1318920043"/>
              </p:ext>
            </p:extLst>
          </p:nvPr>
        </p:nvGraphicFramePr>
        <p:xfrm>
          <a:off x="4607189" y="1428736"/>
          <a:ext cx="4536811" cy="50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46928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Раздел «Общегосударственные вопросы»на 2022 год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4329114" cy="5168948"/>
          </a:xfrm>
          <a:solidFill>
            <a:srgbClr val="7030A0"/>
          </a:solidFill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Расходы на функционирование исполнительного органа власти местных администраторов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4100,2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тыс.рублей 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-Иные общегосударственные вопросы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47,6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Условно-утвержденные расходы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165,2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</a:p>
          <a:p>
            <a:pPr>
              <a:buFontTx/>
              <a:buChar char="-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4280356245"/>
              </p:ext>
            </p:extLst>
          </p:nvPr>
        </p:nvGraphicFramePr>
        <p:xfrm>
          <a:off x="4607189" y="1428736"/>
          <a:ext cx="4536811" cy="50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35659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46928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Раздел «Общегосударственные вопросы»на 2023 год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4329114" cy="5168948"/>
          </a:xfrm>
          <a:solidFill>
            <a:srgbClr val="7030A0"/>
          </a:solidFill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Расходы на функционирование исполнительного органа власти местных администраторов 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4098,3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тыс.рублей 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-Иные общегосударственные вопросы  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47,6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условно-утвержденные расходы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333,1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</a:p>
          <a:p>
            <a:pPr>
              <a:buFontTx/>
              <a:buChar char="-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1887659491"/>
              </p:ext>
            </p:extLst>
          </p:nvPr>
        </p:nvGraphicFramePr>
        <p:xfrm>
          <a:off x="4607189" y="1428736"/>
          <a:ext cx="4536811" cy="50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91346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401080" cy="928670"/>
          </a:xfrm>
        </p:spPr>
        <p:txBody>
          <a:bodyPr>
            <a:normAutofit/>
          </a:bodyPr>
          <a:lstStyle/>
          <a:p>
            <a:r>
              <a:rPr lang="ru-RU" dirty="0" smtClean="0"/>
              <a:t>Расходы на Культуру</a:t>
            </a:r>
            <a:endParaRPr lang="ru-RU" dirty="0"/>
          </a:p>
        </p:txBody>
      </p:sp>
      <p:pic>
        <p:nvPicPr>
          <p:cNvPr id="4" name="Содержимое 3" descr="i (8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00760" y="785794"/>
            <a:ext cx="2786082" cy="2214578"/>
          </a:xfrm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3529872567"/>
              </p:ext>
            </p:extLst>
          </p:nvPr>
        </p:nvGraphicFramePr>
        <p:xfrm>
          <a:off x="6732240" y="3861048"/>
          <a:ext cx="2197478" cy="2568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Овал 5"/>
          <p:cNvSpPr/>
          <p:nvPr/>
        </p:nvSpPr>
        <p:spPr>
          <a:xfrm>
            <a:off x="428596" y="107154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71472" y="1000108"/>
            <a:ext cx="5143536" cy="258532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Финансовое обеспечение выполнения  муниципального задания </a:t>
            </a:r>
            <a:r>
              <a:rPr lang="ru-RU" dirty="0" err="1" smtClean="0"/>
              <a:t>Вербовологовского</a:t>
            </a:r>
            <a:r>
              <a:rPr lang="ru-RU" dirty="0" smtClean="0"/>
              <a:t> СДК учреждениями культуры –в 2021 году -    </a:t>
            </a:r>
            <a:r>
              <a:rPr lang="ru-RU" dirty="0" smtClean="0"/>
              <a:t>1333,9 </a:t>
            </a:r>
            <a:r>
              <a:rPr lang="ru-RU" dirty="0" smtClean="0"/>
              <a:t>тыс.рублей </a:t>
            </a:r>
          </a:p>
          <a:p>
            <a:endParaRPr lang="ru-RU" dirty="0"/>
          </a:p>
          <a:p>
            <a:r>
              <a:rPr lang="ru-RU" dirty="0"/>
              <a:t>в </a:t>
            </a:r>
            <a:r>
              <a:rPr lang="ru-RU" dirty="0" smtClean="0"/>
              <a:t>2022году </a:t>
            </a:r>
            <a:r>
              <a:rPr lang="ru-RU" dirty="0"/>
              <a:t>-    </a:t>
            </a:r>
            <a:r>
              <a:rPr lang="ru-RU" dirty="0" smtClean="0"/>
              <a:t>868,1 </a:t>
            </a:r>
            <a:r>
              <a:rPr lang="ru-RU" dirty="0"/>
              <a:t>тыс.рублей </a:t>
            </a:r>
          </a:p>
          <a:p>
            <a:endParaRPr lang="ru-RU" dirty="0" smtClean="0"/>
          </a:p>
          <a:p>
            <a:r>
              <a:rPr lang="ru-RU" dirty="0" smtClean="0"/>
              <a:t>в 2023году </a:t>
            </a:r>
            <a:r>
              <a:rPr lang="ru-RU" dirty="0"/>
              <a:t>-    </a:t>
            </a:r>
            <a:r>
              <a:rPr lang="ru-RU" dirty="0" smtClean="0"/>
              <a:t>862,6 тыс.рублей</a:t>
            </a:r>
            <a:endParaRPr lang="ru-RU" dirty="0"/>
          </a:p>
          <a:p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571472" y="3429000"/>
            <a:ext cx="142876" cy="142876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4305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Финансирование мероприятий по развитию жилищно-коммунальной инфраструктуры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83196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>
              <a:buFontTx/>
              <a:buChar char="-"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2021 год -Благоустройство -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1075,2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тыс.руб.,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2022 год -Благоустройство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-825,1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тыс.руб.,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2023 год -Благоустройство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-747,3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тыс.руб.,</a:t>
            </a:r>
          </a:p>
          <a:p>
            <a:pPr>
              <a:buFontTx/>
              <a:buChar char="-"/>
            </a:pPr>
            <a:endParaRPr lang="ru-RU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00034" y="714356"/>
            <a:ext cx="3643338" cy="578647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/>
              <a:t>Расходы в </a:t>
            </a:r>
            <a:r>
              <a:rPr lang="ru-RU" sz="2000" dirty="0" err="1" smtClean="0"/>
              <a:t>Вербовологовском</a:t>
            </a:r>
            <a:r>
              <a:rPr lang="ru-RU" sz="2000" dirty="0" smtClean="0"/>
              <a:t> сельском поселении на обеспечение пожарной безопасности в 2021 - 2023 годах составят </a:t>
            </a:r>
            <a:r>
              <a:rPr lang="ru-RU" sz="2000" dirty="0" smtClean="0"/>
              <a:t>154,6 тыс.рублей</a:t>
            </a:r>
            <a:endParaRPr lang="ru-RU" sz="2000" dirty="0"/>
          </a:p>
        </p:txBody>
      </p:sp>
      <p:pic>
        <p:nvPicPr>
          <p:cNvPr id="8" name="Содержимое 7" descr="i (10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86314" y="500042"/>
            <a:ext cx="3977217" cy="2928958"/>
          </a:xfrm>
        </p:spPr>
      </p:pic>
      <p:pic>
        <p:nvPicPr>
          <p:cNvPr id="9" name="Рисунок 8" descr="i (1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3786190"/>
            <a:ext cx="4000528" cy="2714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Структура Безвозмездных поступлений (в сопоставимых условиях) в 2020</a:t>
            </a:r>
            <a:br>
              <a:rPr lang="ru-RU" sz="2800" dirty="0" smtClean="0"/>
            </a:br>
            <a:r>
              <a:rPr lang="ru-RU" sz="2800" dirty="0" smtClean="0"/>
              <a:t>-2023 годах 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18019275"/>
              </p:ext>
            </p:extLst>
          </p:nvPr>
        </p:nvGraphicFramePr>
        <p:xfrm>
          <a:off x="457200" y="1285875"/>
          <a:ext cx="8229600" cy="5168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32614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Основные параметры </a:t>
            </a:r>
            <a:r>
              <a:rPr lang="ru-RU" sz="2800" dirty="0" smtClean="0"/>
              <a:t>местного </a:t>
            </a:r>
            <a:r>
              <a:rPr lang="ru-RU" sz="2800" dirty="0" smtClean="0"/>
              <a:t>бюджета на 2021 год</a:t>
            </a:r>
            <a:endParaRPr lang="ru-RU" sz="2800" dirty="0"/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24358814"/>
              </p:ext>
            </p:extLst>
          </p:nvPr>
        </p:nvGraphicFramePr>
        <p:xfrm>
          <a:off x="473725" y="1090670"/>
          <a:ext cx="4120309" cy="705079"/>
        </p:xfrm>
        <a:graphic>
          <a:graphicData uri="http://schemas.openxmlformats.org/drawingml/2006/table">
            <a:tbl>
              <a:tblPr/>
              <a:tblGrid>
                <a:gridCol w="4120309"/>
              </a:tblGrid>
              <a:tr h="70507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Доходы бюджета </a:t>
                      </a:r>
                    </a:p>
                    <a:p>
                      <a:pPr algn="ctr"/>
                      <a:r>
                        <a:rPr lang="ru-RU" dirty="0" smtClean="0"/>
                        <a:t>8426,2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73730408"/>
              </p:ext>
            </p:extLst>
          </p:nvPr>
        </p:nvGraphicFramePr>
        <p:xfrm>
          <a:off x="4704202" y="1112704"/>
          <a:ext cx="4087258" cy="694062"/>
        </p:xfrm>
        <a:graphic>
          <a:graphicData uri="http://schemas.openxmlformats.org/drawingml/2006/table">
            <a:tbl>
              <a:tblPr/>
              <a:tblGrid>
                <a:gridCol w="4087258"/>
              </a:tblGrid>
              <a:tr h="69406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Расходы бюджета</a:t>
                      </a:r>
                    </a:p>
                    <a:p>
                      <a:pPr algn="ctr"/>
                      <a:r>
                        <a:rPr lang="ru-RU" dirty="0" smtClean="0"/>
                        <a:t>                         </a:t>
                      </a:r>
                      <a:r>
                        <a:rPr lang="ru-RU" dirty="0" smtClean="0"/>
                        <a:t>9264,2     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    </a:t>
                      </a:r>
                      <a:r>
                        <a:rPr lang="ru-RU" sz="1000" dirty="0" smtClean="0"/>
                        <a:t>тыс.рублей</a:t>
                      </a:r>
                      <a:endParaRPr lang="ru-RU" sz="10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78682634"/>
              </p:ext>
            </p:extLst>
          </p:nvPr>
        </p:nvGraphicFramePr>
        <p:xfrm>
          <a:off x="251521" y="1857363"/>
          <a:ext cx="3963290" cy="5016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3290"/>
              </a:tblGrid>
              <a:tr h="732850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</a:t>
                      </a:r>
                      <a:r>
                        <a:rPr lang="ru-RU" baseline="0" dirty="0" smtClean="0"/>
                        <a:t> на доходы физических лиц 570,0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32349"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Единый сельскохозяйственный налог</a:t>
                      </a:r>
                      <a:r>
                        <a:rPr lang="ru-RU" baseline="0" dirty="0" smtClean="0"/>
                        <a:t> 14,2</a:t>
                      </a:r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0252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</a:t>
                      </a:r>
                      <a:r>
                        <a:rPr lang="ru-RU" baseline="0" dirty="0" smtClean="0"/>
                        <a:t> имущество 349,6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50988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Земельный налог 1858,2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84378">
                <a:tc>
                  <a:txBody>
                    <a:bodyPr/>
                    <a:lstStyle/>
                    <a:p>
                      <a:r>
                        <a:rPr lang="ru-RU" dirty="0" smtClean="0"/>
                        <a:t>Госпошлина 2,1</a:t>
                      </a:r>
                      <a:endParaRPr lang="ru-RU" dirty="0"/>
                    </a:p>
                  </a:txBody>
                  <a:tcPr>
                    <a:solidFill>
                      <a:srgbClr val="F4D0CC"/>
                    </a:solidFill>
                  </a:tcPr>
                </a:tc>
              </a:tr>
              <a:tr h="632349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от использования имущества 171,5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32349">
                <a:tc>
                  <a:txBody>
                    <a:bodyPr/>
                    <a:lstStyle/>
                    <a:p>
                      <a:r>
                        <a:rPr lang="ru-RU" dirty="0" smtClean="0"/>
                        <a:t>Межбюджетные трансферты </a:t>
                      </a:r>
                      <a:r>
                        <a:rPr lang="ru-RU" dirty="0" smtClean="0"/>
                        <a:t> 5449,2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32850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доходы  11,4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243491"/>
              </p:ext>
            </p:extLst>
          </p:nvPr>
        </p:nvGraphicFramePr>
        <p:xfrm>
          <a:off x="5214942" y="1857362"/>
          <a:ext cx="3533522" cy="4893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3522"/>
              </a:tblGrid>
              <a:tr h="745602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Общегосударственные вопросы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4788,8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8293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</a:t>
                      </a:r>
                      <a:r>
                        <a:rPr lang="ru-RU" dirty="0" smtClean="0"/>
                        <a:t>оборона  96,1</a:t>
                      </a:r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2514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</a:t>
                      </a:r>
                      <a:r>
                        <a:rPr lang="ru-RU" dirty="0" smtClean="0"/>
                        <a:t>безопасность </a:t>
                      </a:r>
                      <a:r>
                        <a:rPr lang="ru-RU" dirty="0" smtClean="0"/>
                        <a:t>73,3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10048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 </a:t>
                      </a:r>
                      <a:r>
                        <a:rPr lang="ru-RU" dirty="0" smtClean="0"/>
                        <a:t>1665,3</a:t>
                      </a:r>
                      <a:endParaRPr lang="ru-RU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26950">
                <a:tc>
                  <a:txBody>
                    <a:bodyPr/>
                    <a:lstStyle/>
                    <a:p>
                      <a:r>
                        <a:rPr lang="ru-RU" dirty="0" smtClean="0"/>
                        <a:t>Жилищно-коммунальное хозяйство </a:t>
                      </a:r>
                      <a:r>
                        <a:rPr lang="ru-RU" dirty="0" smtClean="0"/>
                        <a:t>1075,2</a:t>
                      </a:r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21501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 </a:t>
                      </a:r>
                      <a:r>
                        <a:rPr lang="ru-RU" baseline="0" dirty="0" smtClean="0"/>
                        <a:t> 8,1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11058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1363,9</a:t>
                      </a:r>
                      <a:endParaRPr lang="ru-RU" baseline="0" dirty="0" smtClean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19050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Социальная политика 3,5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536844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 культура  190,0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32614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Основные параметры </a:t>
            </a:r>
            <a:r>
              <a:rPr lang="ru-RU" sz="2800" dirty="0" smtClean="0"/>
              <a:t>местного </a:t>
            </a:r>
            <a:r>
              <a:rPr lang="ru-RU" sz="2800" dirty="0" smtClean="0"/>
              <a:t>бюджета на плановый период 2022 года</a:t>
            </a:r>
            <a:endParaRPr lang="ru-RU" sz="2800" dirty="0"/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24358814"/>
              </p:ext>
            </p:extLst>
          </p:nvPr>
        </p:nvGraphicFramePr>
        <p:xfrm>
          <a:off x="473725" y="1090670"/>
          <a:ext cx="4120309" cy="705079"/>
        </p:xfrm>
        <a:graphic>
          <a:graphicData uri="http://schemas.openxmlformats.org/drawingml/2006/table">
            <a:tbl>
              <a:tblPr/>
              <a:tblGrid>
                <a:gridCol w="4120309"/>
              </a:tblGrid>
              <a:tr h="70507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Доходы бюджета на</a:t>
                      </a:r>
                      <a:r>
                        <a:rPr lang="ru-RU" baseline="0" dirty="0" smtClean="0"/>
                        <a:t> 2022 год</a:t>
                      </a:r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6705,0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73730408"/>
              </p:ext>
            </p:extLst>
          </p:nvPr>
        </p:nvGraphicFramePr>
        <p:xfrm>
          <a:off x="4704202" y="1112704"/>
          <a:ext cx="4087258" cy="694062"/>
        </p:xfrm>
        <a:graphic>
          <a:graphicData uri="http://schemas.openxmlformats.org/drawingml/2006/table">
            <a:tbl>
              <a:tblPr/>
              <a:tblGrid>
                <a:gridCol w="4087258"/>
              </a:tblGrid>
              <a:tr h="69406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Расходы бюджета на 2022 год</a:t>
                      </a:r>
                    </a:p>
                    <a:p>
                      <a:pPr algn="ctr"/>
                      <a:r>
                        <a:rPr lang="ru-RU" dirty="0" smtClean="0"/>
                        <a:t>                         </a:t>
                      </a:r>
                      <a:r>
                        <a:rPr lang="ru-RU" dirty="0" smtClean="0"/>
                        <a:t>6705,0   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    </a:t>
                      </a:r>
                      <a:r>
                        <a:rPr lang="ru-RU" sz="1000" dirty="0" smtClean="0"/>
                        <a:t>тыс.рублей</a:t>
                      </a:r>
                      <a:endParaRPr lang="ru-RU" sz="10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78682634"/>
              </p:ext>
            </p:extLst>
          </p:nvPr>
        </p:nvGraphicFramePr>
        <p:xfrm>
          <a:off x="251521" y="1857363"/>
          <a:ext cx="3963290" cy="5016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3290"/>
              </a:tblGrid>
              <a:tr h="732850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</a:t>
                      </a:r>
                      <a:r>
                        <a:rPr lang="ru-RU" baseline="0" dirty="0" smtClean="0"/>
                        <a:t> на доходы физических лиц 592,7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32349"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Единый сельскохозяйственный налог</a:t>
                      </a:r>
                      <a:r>
                        <a:rPr lang="ru-RU" baseline="0" dirty="0" smtClean="0"/>
                        <a:t> 14,8</a:t>
                      </a:r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0252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</a:t>
                      </a:r>
                      <a:r>
                        <a:rPr lang="ru-RU" baseline="0" dirty="0" smtClean="0"/>
                        <a:t> имущество 393,1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50988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Земельный налог 1879,3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84378">
                <a:tc>
                  <a:txBody>
                    <a:bodyPr/>
                    <a:lstStyle/>
                    <a:p>
                      <a:r>
                        <a:rPr lang="ru-RU" dirty="0" smtClean="0"/>
                        <a:t>Госпошлина 2,2</a:t>
                      </a:r>
                      <a:endParaRPr lang="ru-RU" dirty="0"/>
                    </a:p>
                  </a:txBody>
                  <a:tcPr>
                    <a:solidFill>
                      <a:srgbClr val="F4D0CC"/>
                    </a:solidFill>
                  </a:tcPr>
                </a:tc>
              </a:tr>
              <a:tr h="632349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от использования имущества 178,3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32349">
                <a:tc>
                  <a:txBody>
                    <a:bodyPr/>
                    <a:lstStyle/>
                    <a:p>
                      <a:r>
                        <a:rPr lang="ru-RU" dirty="0" smtClean="0"/>
                        <a:t>Межбюджетные трансферты </a:t>
                      </a:r>
                      <a:r>
                        <a:rPr lang="ru-RU" dirty="0" smtClean="0"/>
                        <a:t> 3633,0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32850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доходы  11,6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243491"/>
              </p:ext>
            </p:extLst>
          </p:nvPr>
        </p:nvGraphicFramePr>
        <p:xfrm>
          <a:off x="5214942" y="1857362"/>
          <a:ext cx="3533522" cy="4994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3522"/>
              </a:tblGrid>
              <a:tr h="745602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Общегосударственные </a:t>
                      </a:r>
                      <a:r>
                        <a:rPr lang="ru-RU" dirty="0" smtClean="0"/>
                        <a:t>вопросы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4313,0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8293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  </a:t>
                      </a:r>
                      <a:r>
                        <a:rPr lang="ru-RU" dirty="0" smtClean="0"/>
                        <a:t>97,0</a:t>
                      </a:r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2514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безопасность </a:t>
                      </a:r>
                    </a:p>
                    <a:p>
                      <a:r>
                        <a:rPr lang="ru-RU" dirty="0" smtClean="0"/>
                        <a:t>73,2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3117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 </a:t>
                      </a:r>
                      <a:r>
                        <a:rPr lang="ru-RU" dirty="0" smtClean="0"/>
                        <a:t>458,6</a:t>
                      </a:r>
                      <a:endParaRPr lang="ru-RU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674511">
                <a:tc>
                  <a:txBody>
                    <a:bodyPr/>
                    <a:lstStyle/>
                    <a:p>
                      <a:r>
                        <a:rPr lang="ru-RU" dirty="0" smtClean="0"/>
                        <a:t>Жилищно-коммунальное хозяйство </a:t>
                      </a:r>
                      <a:r>
                        <a:rPr lang="ru-RU" dirty="0" smtClean="0"/>
                        <a:t>825,1</a:t>
                      </a:r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500511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  0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82933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  </a:t>
                      </a:r>
                      <a:r>
                        <a:rPr lang="ru-RU" dirty="0" smtClean="0"/>
                        <a:t>898,1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36844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 культура  </a:t>
                      </a:r>
                      <a:r>
                        <a:rPr lang="ru-RU" dirty="0" smtClean="0"/>
                        <a:t>40,0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32614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Основные параметры </a:t>
            </a:r>
            <a:r>
              <a:rPr lang="ru-RU" sz="2800" dirty="0" smtClean="0"/>
              <a:t>местного </a:t>
            </a:r>
            <a:r>
              <a:rPr lang="ru-RU" sz="2800" dirty="0" smtClean="0"/>
              <a:t>бюджета на плановый период 2023 года</a:t>
            </a:r>
            <a:endParaRPr lang="ru-RU" sz="2800" dirty="0"/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24358814"/>
              </p:ext>
            </p:extLst>
          </p:nvPr>
        </p:nvGraphicFramePr>
        <p:xfrm>
          <a:off x="473725" y="1090670"/>
          <a:ext cx="4120309" cy="705079"/>
        </p:xfrm>
        <a:graphic>
          <a:graphicData uri="http://schemas.openxmlformats.org/drawingml/2006/table">
            <a:tbl>
              <a:tblPr/>
              <a:tblGrid>
                <a:gridCol w="4120309"/>
              </a:tblGrid>
              <a:tr h="70507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Доходы бюджета на</a:t>
                      </a:r>
                      <a:r>
                        <a:rPr lang="ru-RU" baseline="0" dirty="0" smtClean="0"/>
                        <a:t> 2023 год</a:t>
                      </a:r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6761,3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73730408"/>
              </p:ext>
            </p:extLst>
          </p:nvPr>
        </p:nvGraphicFramePr>
        <p:xfrm>
          <a:off x="4704202" y="1112704"/>
          <a:ext cx="4087258" cy="694062"/>
        </p:xfrm>
        <a:graphic>
          <a:graphicData uri="http://schemas.openxmlformats.org/drawingml/2006/table">
            <a:tbl>
              <a:tblPr/>
              <a:tblGrid>
                <a:gridCol w="4087258"/>
              </a:tblGrid>
              <a:tr h="69406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Расходы бюджета на 2023 год</a:t>
                      </a:r>
                    </a:p>
                    <a:p>
                      <a:pPr algn="ctr"/>
                      <a:r>
                        <a:rPr lang="ru-RU" dirty="0" smtClean="0"/>
                        <a:t>                         </a:t>
                      </a:r>
                      <a:r>
                        <a:rPr lang="ru-RU" dirty="0" smtClean="0"/>
                        <a:t>6761,3     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    </a:t>
                      </a:r>
                      <a:r>
                        <a:rPr lang="ru-RU" sz="1000" dirty="0" smtClean="0"/>
                        <a:t>тыс.рублей</a:t>
                      </a:r>
                      <a:endParaRPr lang="ru-RU" sz="10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78682634"/>
              </p:ext>
            </p:extLst>
          </p:nvPr>
        </p:nvGraphicFramePr>
        <p:xfrm>
          <a:off x="251521" y="1857363"/>
          <a:ext cx="3963290" cy="5025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3290"/>
              </a:tblGrid>
              <a:tr h="732850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</a:t>
                      </a:r>
                      <a:r>
                        <a:rPr lang="ru-RU" baseline="0" dirty="0" smtClean="0"/>
                        <a:t> на доходы физических лиц 617,6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32349"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Единый сельскохозяйственный налог</a:t>
                      </a:r>
                      <a:r>
                        <a:rPr lang="ru-RU" baseline="0" dirty="0" smtClean="0"/>
                        <a:t> 15,4</a:t>
                      </a:r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0252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</a:t>
                      </a:r>
                      <a:r>
                        <a:rPr lang="ru-RU" baseline="0" dirty="0" smtClean="0"/>
                        <a:t> имущество 440,9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50988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Земельный налог 1879,3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84378">
                <a:tc>
                  <a:txBody>
                    <a:bodyPr/>
                    <a:lstStyle/>
                    <a:p>
                      <a:r>
                        <a:rPr lang="ru-RU" dirty="0" smtClean="0"/>
                        <a:t>Госпошлина 2,3</a:t>
                      </a:r>
                      <a:endParaRPr lang="ru-RU" dirty="0"/>
                    </a:p>
                  </a:txBody>
                  <a:tcPr>
                    <a:solidFill>
                      <a:srgbClr val="F4D0CC"/>
                    </a:solidFill>
                  </a:tcPr>
                </a:tc>
              </a:tr>
              <a:tr h="649048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от использования имущества 185,5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32349">
                <a:tc>
                  <a:txBody>
                    <a:bodyPr/>
                    <a:lstStyle/>
                    <a:p>
                      <a:r>
                        <a:rPr lang="ru-RU" dirty="0" smtClean="0"/>
                        <a:t>Межбюджетные трансферты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 3608,4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32850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доходы  11,9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243491"/>
              </p:ext>
            </p:extLst>
          </p:nvPr>
        </p:nvGraphicFramePr>
        <p:xfrm>
          <a:off x="5214942" y="1857362"/>
          <a:ext cx="3533522" cy="4879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3522"/>
              </a:tblGrid>
              <a:tr h="745602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Общегосударственные вопросы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4479,0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8293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 </a:t>
                      </a:r>
                      <a:r>
                        <a:rPr lang="ru-RU" dirty="0" smtClean="0"/>
                        <a:t>100,6</a:t>
                      </a:r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2514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безопасность </a:t>
                      </a:r>
                      <a:r>
                        <a:rPr lang="ru-RU" dirty="0" smtClean="0"/>
                        <a:t>73,2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3117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 </a:t>
                      </a:r>
                      <a:r>
                        <a:rPr lang="ru-RU" dirty="0" smtClean="0"/>
                        <a:t>458,6</a:t>
                      </a:r>
                      <a:endParaRPr lang="ru-RU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674511">
                <a:tc>
                  <a:txBody>
                    <a:bodyPr/>
                    <a:lstStyle/>
                    <a:p>
                      <a:r>
                        <a:rPr lang="ru-RU" dirty="0" smtClean="0"/>
                        <a:t>Жилищно-коммунальное хозяйство </a:t>
                      </a:r>
                      <a:r>
                        <a:rPr lang="ru-RU" dirty="0" smtClean="0"/>
                        <a:t>747,3</a:t>
                      </a:r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500511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 0,0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82933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 </a:t>
                      </a:r>
                      <a:r>
                        <a:rPr lang="ru-RU" dirty="0" smtClean="0"/>
                        <a:t>862,6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36844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 культура </a:t>
                      </a:r>
                      <a:r>
                        <a:rPr lang="ru-RU" dirty="0" smtClean="0"/>
                        <a:t>40,0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+mn-lt"/>
              </a:rPr>
              <a:t>Динамика доходов бюджета </a:t>
            </a:r>
            <a:r>
              <a:rPr lang="ru-RU" sz="3200" dirty="0" err="1" smtClean="0">
                <a:latin typeface="+mn-lt"/>
              </a:rPr>
              <a:t>Вербовологовского</a:t>
            </a:r>
            <a:r>
              <a:rPr lang="ru-RU" sz="3200" dirty="0" smtClean="0">
                <a:latin typeface="+mn-lt"/>
              </a:rPr>
              <a:t> сельского поселения    2019-2023 годы</a:t>
            </a:r>
            <a:endParaRPr lang="ru-RU" sz="3200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926387"/>
              </p:ext>
            </p:extLst>
          </p:nvPr>
        </p:nvGraphicFramePr>
        <p:xfrm>
          <a:off x="395536" y="1772816"/>
          <a:ext cx="829126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87624" y="1412776"/>
            <a:ext cx="7272808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2019 год факт            2020г.  ожидаемое     2021 год план      2022 год план       2023 год план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ru-RU" sz="3100" dirty="0" smtClean="0"/>
              <a:t>Налоговые</a:t>
            </a:r>
            <a:r>
              <a:rPr lang="ru-RU" dirty="0" smtClean="0"/>
              <a:t> </a:t>
            </a:r>
            <a:r>
              <a:rPr lang="ru-RU" sz="3100" dirty="0" smtClean="0"/>
              <a:t>и неналоговые доходы местного бюджета</a:t>
            </a:r>
            <a:endParaRPr lang="ru-RU" sz="31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36144781"/>
              </p:ext>
            </p:extLst>
          </p:nvPr>
        </p:nvGraphicFramePr>
        <p:xfrm>
          <a:off x="457200" y="2143115"/>
          <a:ext cx="8229600" cy="4311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43768" y="192880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тыс.рублей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928694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+mn-lt"/>
              </a:rPr>
              <a:t>Структура налоговых и неналоговых доходов проекта местного бюджета  на 2021 год</a:t>
            </a:r>
            <a:endParaRPr lang="ru-RU" sz="3200" dirty="0">
              <a:latin typeface="+mn-lt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96164507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286644" y="1357298"/>
            <a:ext cx="1214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/>
              <a:t>Тыс.руб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928694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+mn-lt"/>
              </a:rPr>
              <a:t>Структура налоговых и неналоговых доходов проекта местного бюджета  на 2022 год</a:t>
            </a:r>
            <a:endParaRPr lang="ru-RU" sz="3200" dirty="0">
              <a:latin typeface="+mn-lt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79045944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286644" y="1357298"/>
            <a:ext cx="1214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/>
              <a:t>Тыс.руб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332363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928694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+mn-lt"/>
              </a:rPr>
              <a:t>Структура налоговых и неналоговых доходов проекта местного бюджета  2023 год</a:t>
            </a:r>
            <a:endParaRPr lang="ru-RU" sz="3200" dirty="0">
              <a:latin typeface="+mn-lt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89796471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286644" y="1357298"/>
            <a:ext cx="1214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/>
              <a:t>Тыс.руб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112346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txDef>
      <a:spPr>
        <a:solidFill>
          <a:schemeClr val="bg2"/>
        </a:solidFill>
      </a:spPr>
      <a:bodyPr wrap="square" rtlCol="0">
        <a:spAutoFit/>
      </a:bodyPr>
      <a:lstStyle>
        <a:defPPr>
          <a:defRPr dirty="0" smtClean="0"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25018</TotalTime>
  <Words>604</Words>
  <Application>Microsoft Office PowerPoint</Application>
  <PresentationFormat>Экран (4:3)</PresentationFormat>
  <Paragraphs>125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Апекс</vt:lpstr>
      <vt:lpstr>бюджет вербовологовского сельского поселения Дубовского района на 2021 год и на плановый период 2022 и 2023 годов</vt:lpstr>
      <vt:lpstr>Основные параметры местного бюджета на 2021 год</vt:lpstr>
      <vt:lpstr>Основные параметры местного бюджета на плановый период 2022 года</vt:lpstr>
      <vt:lpstr>Основные параметры местного бюджета на плановый период 2023 года</vt:lpstr>
      <vt:lpstr>Динамика доходов бюджета Вербовологовского сельского поселения    2019-2023 годы</vt:lpstr>
      <vt:lpstr>Налоговые и неналоговые доходы местного бюджета</vt:lpstr>
      <vt:lpstr>Структура налоговых и неналоговых доходов проекта местного бюджета  на 2021 год</vt:lpstr>
      <vt:lpstr>Структура налоговых и неналоговых доходов проекта местного бюджета  на 2022 год</vt:lpstr>
      <vt:lpstr>Структура налоговых и неналоговых доходов проекта местного бюджета  2023 год</vt:lpstr>
      <vt:lpstr>Динамика поступлений имущественных налогов в местный бюджет                                         тыс.рублей</vt:lpstr>
      <vt:lpstr>Расходы местного бюджета ,формируемые в рамках муниципальных программ Вербовологовского сельского поселения и непрограммные расходы</vt:lpstr>
      <vt:lpstr>Раздел «Общегосударственные вопросы»на 2021год</vt:lpstr>
      <vt:lpstr>Раздел «Общегосударственные вопросы»на 2022 год</vt:lpstr>
      <vt:lpstr>Раздел «Общегосударственные вопросы»на 2023 год</vt:lpstr>
      <vt:lpstr>Расходы на Культуру</vt:lpstr>
      <vt:lpstr>Финансирование мероприятий по развитию жилищно-коммунальной инфраструктуры</vt:lpstr>
      <vt:lpstr>Слайд 17</vt:lpstr>
      <vt:lpstr>Структура Безвозмездных поступлений (в сопоставимых условиях) в 2020 -2023 годах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Проект бюджета Барабанщиковскго сельского поселения 2016г.</dc:title>
  <dc:creator>1</dc:creator>
  <cp:lastModifiedBy>Пользователь</cp:lastModifiedBy>
  <cp:revision>249</cp:revision>
  <dcterms:created xsi:type="dcterms:W3CDTF">2015-12-04T10:25:22Z</dcterms:created>
  <dcterms:modified xsi:type="dcterms:W3CDTF">2021-01-21T11:48:07Z</dcterms:modified>
</cp:coreProperties>
</file>