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0" r:id="rId3"/>
    <p:sldId id="294" r:id="rId4"/>
    <p:sldId id="295" r:id="rId5"/>
    <p:sldId id="261" r:id="rId6"/>
    <p:sldId id="264" r:id="rId7"/>
    <p:sldId id="271" r:id="rId8"/>
    <p:sldId id="273" r:id="rId9"/>
    <p:sldId id="275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EE30E5"/>
    <a:srgbClr val="57C75A"/>
    <a:srgbClr val="F4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61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факт</c:v>
                </c:pt>
                <c:pt idx="1">
                  <c:v>2021 факт</c:v>
                </c:pt>
                <c:pt idx="2">
                  <c:v>2022 план</c:v>
                </c:pt>
                <c:pt idx="3">
                  <c:v>2023 план</c:v>
                </c:pt>
                <c:pt idx="4">
                  <c:v>2024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3227.7</c:v>
                </c:pt>
                <c:pt idx="1">
                  <c:v>3766.5</c:v>
                </c:pt>
                <c:pt idx="2">
                  <c:v>3690.7</c:v>
                </c:pt>
                <c:pt idx="3">
                  <c:v>3298.8</c:v>
                </c:pt>
                <c:pt idx="4">
                  <c:v>3331.8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факт</c:v>
                </c:pt>
                <c:pt idx="1">
                  <c:v>2021 факт</c:v>
                </c:pt>
                <c:pt idx="2">
                  <c:v>2022 план</c:v>
                </c:pt>
                <c:pt idx="3">
                  <c:v>2023 план</c:v>
                </c:pt>
                <c:pt idx="4">
                  <c:v>2024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5820.4</c:v>
                </c:pt>
                <c:pt idx="1">
                  <c:v>5616.6</c:v>
                </c:pt>
                <c:pt idx="2">
                  <c:v>4660</c:v>
                </c:pt>
                <c:pt idx="3">
                  <c:v>3387.4</c:v>
                </c:pt>
                <c:pt idx="4">
                  <c:v>3078.1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225741192"/>
        <c:axId val="225741584"/>
        <c:axId val="0"/>
      </c:bar3DChart>
      <c:catAx>
        <c:axId val="225741192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one"/>
        <c:crossAx val="225741584"/>
        <c:crosses val="autoZero"/>
        <c:auto val="1"/>
        <c:lblAlgn val="ctr"/>
        <c:lblOffset val="100"/>
        <c:noMultiLvlLbl val="1"/>
      </c:catAx>
      <c:valAx>
        <c:axId val="225741584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225741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0951768029689"/>
          <c:y val="4.7606242404042723E-2"/>
          <c:w val="0.28820008625946575"/>
          <c:h val="0.2687891581070117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2020 года</c:v>
                </c:pt>
                <c:pt idx="1">
                  <c:v>факт 2021 года</c:v>
                </c:pt>
                <c:pt idx="2">
                  <c:v>план 2022 года</c:v>
                </c:pt>
                <c:pt idx="3">
                  <c:v>план 2023 года</c:v>
                </c:pt>
                <c:pt idx="4">
                  <c:v>план 2024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3227.7</c:v>
                </c:pt>
                <c:pt idx="1">
                  <c:v>3766.5</c:v>
                </c:pt>
                <c:pt idx="2">
                  <c:v>3690.7</c:v>
                </c:pt>
                <c:pt idx="3">
                  <c:v>3298.8</c:v>
                </c:pt>
                <c:pt idx="4">
                  <c:v>3331.8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25742368"/>
        <c:axId val="111000816"/>
        <c:axId val="317371152"/>
      </c:bar3DChart>
      <c:catAx>
        <c:axId val="2257423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11000816"/>
        <c:crosses val="autoZero"/>
        <c:auto val="1"/>
        <c:lblAlgn val="ctr"/>
        <c:lblOffset val="100"/>
        <c:noMultiLvlLbl val="1"/>
      </c:catAx>
      <c:valAx>
        <c:axId val="11100081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225742368"/>
        <c:crosses val="autoZero"/>
        <c:crossBetween val="between"/>
      </c:valAx>
      <c:serAx>
        <c:axId val="317371152"/>
        <c:scaling>
          <c:orientation val="minMax"/>
        </c:scaling>
        <c:delete val="1"/>
        <c:axPos val="b"/>
        <c:majorTickMark val="out"/>
        <c:minorTickMark val="none"/>
        <c:tickLblPos val="none"/>
        <c:crossAx val="111000816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160.4</c:v>
                </c:pt>
                <c:pt idx="1">
                  <c:v>160.4</c:v>
                </c:pt>
                <c:pt idx="2">
                  <c:v>160.4</c:v>
                </c:pt>
                <c:pt idx="3">
                  <c:v>160.4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96.3</c:v>
                </c:pt>
                <c:pt idx="1">
                  <c:v>96.9</c:v>
                </c:pt>
                <c:pt idx="2">
                  <c:v>99.9</c:v>
                </c:pt>
                <c:pt idx="3">
                  <c:v>103.3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5185.3</c:v>
                </c:pt>
                <c:pt idx="1">
                  <c:v>4402.7</c:v>
                </c:pt>
                <c:pt idx="2">
                  <c:v>3127.1</c:v>
                </c:pt>
                <c:pt idx="3">
                  <c:v>2814.4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321655984"/>
        <c:axId val="321656376"/>
        <c:axId val="0"/>
      </c:bar3DChart>
      <c:catAx>
        <c:axId val="321655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21656376"/>
        <c:crosses val="autoZero"/>
        <c:auto val="1"/>
        <c:lblAlgn val="ctr"/>
        <c:lblOffset val="100"/>
        <c:noMultiLvlLbl val="1"/>
      </c:catAx>
      <c:valAx>
        <c:axId val="32165637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32165598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0.09553</cdr:x>
      <cdr:y>0.90909</cdr:y>
    </cdr:from>
    <cdr:to>
      <cdr:x>0.99006</cdr:x>
      <cdr:y>0.96414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4320480"/>
          <a:ext cx="7416771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бюджет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сельского поселения Дубовского района на </a:t>
            </a:r>
            <a:r>
              <a:rPr lang="ru-RU" dirty="0" smtClean="0"/>
              <a:t>2022 </a:t>
            </a:r>
            <a:r>
              <a:rPr lang="ru-RU" dirty="0" smtClean="0"/>
              <a:t>год и на плановый период </a:t>
            </a:r>
            <a:r>
              <a:rPr lang="ru-RU" dirty="0" smtClean="0"/>
              <a:t>2023 </a:t>
            </a:r>
            <a:r>
              <a:rPr lang="ru-RU" dirty="0" smtClean="0"/>
              <a:t>и </a:t>
            </a:r>
            <a:r>
              <a:rPr lang="ru-RU" dirty="0" smtClean="0"/>
              <a:t>2024 </a:t>
            </a:r>
            <a:r>
              <a:rPr lang="ru-RU" dirty="0" smtClean="0"/>
              <a:t>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</a:t>
            </a:r>
            <a:r>
              <a:rPr lang="ru-RU" sz="2800" dirty="0" smtClean="0"/>
              <a:t>2021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-</a:t>
            </a:r>
            <a:r>
              <a:rPr lang="ru-RU" sz="2800" dirty="0" smtClean="0"/>
              <a:t>2024 </a:t>
            </a:r>
            <a:r>
              <a:rPr lang="ru-RU" sz="2800" dirty="0" smtClean="0"/>
              <a:t>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51762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</a:t>
            </a:r>
            <a:r>
              <a:rPr lang="ru-RU" sz="2800" dirty="0" smtClean="0"/>
              <a:t>2022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487935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</a:t>
                      </a:r>
                    </a:p>
                    <a:p>
                      <a:pPr algn="ctr"/>
                      <a:r>
                        <a:rPr lang="ru-RU" dirty="0" smtClean="0"/>
                        <a:t>8350,7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39589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</a:t>
                      </a:r>
                      <a:r>
                        <a:rPr lang="ru-RU" dirty="0" smtClean="0"/>
                        <a:t>9815,5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593432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</a:t>
                      </a:r>
                      <a:r>
                        <a:rPr lang="ru-RU" baseline="0" dirty="0" smtClean="0"/>
                        <a:t>1020,0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79,9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</a:t>
                      </a:r>
                      <a:r>
                        <a:rPr lang="ru-RU" baseline="0" dirty="0" smtClean="0"/>
                        <a:t>478,0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</a:t>
                      </a:r>
                      <a:r>
                        <a:rPr lang="ru-RU" dirty="0" smtClean="0"/>
                        <a:t>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</a:t>
                      </a:r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</a:t>
                      </a:r>
                      <a:r>
                        <a:rPr lang="ru-RU" dirty="0" smtClean="0"/>
                        <a:t>173,9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</a:t>
                      </a:r>
                      <a:r>
                        <a:rPr lang="ru-RU" dirty="0" smtClean="0"/>
                        <a:t>4660,0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</a:t>
                      </a:r>
                      <a:r>
                        <a:rPr lang="ru-RU" dirty="0" smtClean="0"/>
                        <a:t>11,5</a:t>
                      </a:r>
                      <a:endParaRPr lang="ru-RU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95779"/>
              </p:ext>
            </p:extLst>
          </p:nvPr>
        </p:nvGraphicFramePr>
        <p:xfrm>
          <a:off x="5214942" y="1857362"/>
          <a:ext cx="3533522" cy="48936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6312,1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</a:t>
                      </a:r>
                      <a:r>
                        <a:rPr lang="ru-RU" dirty="0" smtClean="0"/>
                        <a:t>96,7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  <a:r>
                        <a:rPr lang="ru-RU" dirty="0" smtClean="0"/>
                        <a:t>80,0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466,1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1038,1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150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r>
                        <a:rPr lang="ru-RU" baseline="0" dirty="0" smtClean="0"/>
                        <a:t> 8,1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105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1697,7</a:t>
                      </a:r>
                      <a:endParaRPr lang="ru-RU" baseline="0" dirty="0" smtClean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90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 </a:t>
                      </a:r>
                      <a:r>
                        <a:rPr lang="ru-RU" dirty="0" smtClean="0"/>
                        <a:t>76,7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</a:t>
                      </a:r>
                      <a:r>
                        <a:rPr lang="ru-RU" dirty="0" smtClean="0"/>
                        <a:t>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плановый период </a:t>
            </a:r>
            <a:r>
              <a:rPr lang="ru-RU" sz="2800" dirty="0" smtClean="0"/>
              <a:t>2023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640227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2023 </a:t>
                      </a:r>
                      <a:r>
                        <a:rPr lang="ru-RU" baseline="0" dirty="0" smtClean="0"/>
                        <a:t>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6686,2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960587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</a:t>
                      </a:r>
                      <a:r>
                        <a:rPr lang="ru-RU" dirty="0" smtClean="0"/>
                        <a:t>2023 </a:t>
                      </a:r>
                      <a:r>
                        <a:rPr lang="ru-RU" dirty="0" smtClean="0"/>
                        <a:t>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6705,0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15470"/>
              </p:ext>
            </p:extLst>
          </p:nvPr>
        </p:nvGraphicFramePr>
        <p:xfrm>
          <a:off x="251521" y="1857363"/>
          <a:ext cx="3963290" cy="501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</a:t>
                      </a:r>
                      <a:r>
                        <a:rPr lang="ru-RU" baseline="0" dirty="0" smtClean="0"/>
                        <a:t>617,6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83,1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</a:t>
                      </a:r>
                      <a:r>
                        <a:rPr lang="ru-RU" baseline="0" dirty="0" smtClean="0"/>
                        <a:t>478,0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</a:t>
                      </a:r>
                      <a:r>
                        <a:rPr lang="ru-RU" dirty="0" smtClean="0"/>
                        <a:t>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</a:t>
                      </a:r>
                      <a:r>
                        <a:rPr lang="ru-RU" dirty="0" smtClean="0"/>
                        <a:t>2,2</a:t>
                      </a:r>
                      <a:r>
                        <a:rPr lang="ru-RU" dirty="0"/>
                        <a:t>3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</a:t>
                      </a:r>
                      <a:r>
                        <a:rPr lang="ru-RU" dirty="0" smtClean="0"/>
                        <a:t>180,8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</a:t>
                      </a:r>
                      <a:r>
                        <a:rPr lang="ru-RU" dirty="0" smtClean="0"/>
                        <a:t>3387,4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</a:t>
                      </a:r>
                      <a:r>
                        <a:rPr lang="ru-RU" dirty="0" smtClean="0"/>
                        <a:t>11,8</a:t>
                      </a:r>
                      <a:endParaRPr lang="ru-RU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840022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4306,5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</a:t>
                      </a:r>
                      <a:r>
                        <a:rPr lang="ru-RU" dirty="0" smtClean="0"/>
                        <a:t>99,7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</a:p>
                    <a:p>
                      <a:r>
                        <a:rPr lang="ru-RU" dirty="0" smtClean="0"/>
                        <a:t>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401,4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275,6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 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 </a:t>
                      </a:r>
                      <a:r>
                        <a:rPr lang="ru-RU" dirty="0" smtClean="0"/>
                        <a:t>1529,8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</a:t>
                      </a:r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местного бюджета на плановый период </a:t>
            </a:r>
            <a:r>
              <a:rPr lang="ru-RU" sz="2800" dirty="0" smtClean="0"/>
              <a:t>2024 </a:t>
            </a:r>
            <a:r>
              <a:rPr lang="ru-RU" sz="2800" dirty="0" smtClean="0"/>
              <a:t>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089585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бюджета на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2024 </a:t>
                      </a:r>
                      <a:r>
                        <a:rPr lang="ru-RU" baseline="0" dirty="0" smtClean="0"/>
                        <a:t>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6409,9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730408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бюджета 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6761,3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36747"/>
              </p:ext>
            </p:extLst>
          </p:nvPr>
        </p:nvGraphicFramePr>
        <p:xfrm>
          <a:off x="251521" y="1857363"/>
          <a:ext cx="3963290" cy="5025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</a:t>
                      </a:r>
                      <a:r>
                        <a:rPr lang="ru-RU" baseline="0" dirty="0" smtClean="0"/>
                        <a:t>617,7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86,4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</a:t>
                      </a:r>
                      <a:r>
                        <a:rPr lang="ru-RU" baseline="0" dirty="0" smtClean="0"/>
                        <a:t>500,0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</a:t>
                      </a:r>
                      <a:r>
                        <a:rPr lang="ru-RU" dirty="0" smtClean="0"/>
                        <a:t>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</a:t>
                      </a:r>
                      <a:r>
                        <a:rPr lang="ru-RU" dirty="0" smtClean="0"/>
                        <a:t>2,4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4904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</a:t>
                      </a:r>
                      <a:r>
                        <a:rPr lang="ru-RU" dirty="0" smtClean="0"/>
                        <a:t>188,8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r>
                        <a:rPr lang="ru-RU" baseline="0" dirty="0" smtClean="0"/>
                        <a:t>  </a:t>
                      </a:r>
                      <a:r>
                        <a:rPr lang="ru-RU" baseline="0" dirty="0" smtClean="0"/>
                        <a:t>3078,1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</a:t>
                      </a:r>
                      <a:r>
                        <a:rPr lang="ru-RU" dirty="0" smtClean="0"/>
                        <a:t>12,1</a:t>
                      </a:r>
                      <a:endParaRPr lang="ru-RU" dirty="0" smtClean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63518"/>
              </p:ext>
            </p:extLst>
          </p:nvPr>
        </p:nvGraphicFramePr>
        <p:xfrm>
          <a:off x="5214942" y="1857362"/>
          <a:ext cx="3533522" cy="4879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4402,3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</a:t>
                      </a:r>
                      <a:r>
                        <a:rPr lang="ru-RU" dirty="0" smtClean="0"/>
                        <a:t>103,1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</a:t>
                      </a:r>
                      <a:r>
                        <a:rPr lang="ru-RU" dirty="0" smtClean="0"/>
                        <a:t>161,4</a:t>
                      </a:r>
                      <a:endParaRPr lang="ru-RU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</a:t>
                      </a:r>
                      <a:r>
                        <a:rPr lang="ru-RU" dirty="0" smtClean="0"/>
                        <a:t>178,6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dirty="0" smtClean="0"/>
                        <a:t>1491,3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</a:t>
                      </a:r>
                      <a:r>
                        <a:rPr lang="ru-RU" dirty="0" smtClean="0"/>
                        <a:t>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бюджета </a:t>
            </a:r>
            <a:r>
              <a:rPr lang="ru-RU" sz="3200" dirty="0" err="1" smtClean="0">
                <a:latin typeface="+mn-lt"/>
              </a:rPr>
              <a:t>Вербовологовского</a:t>
            </a:r>
            <a:r>
              <a:rPr lang="ru-RU" sz="3200" dirty="0" smtClean="0">
                <a:latin typeface="+mn-lt"/>
              </a:rPr>
              <a:t> сельского поселения    2019-2023 годы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395930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412776"/>
            <a:ext cx="727280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2020 </a:t>
            </a:r>
            <a:r>
              <a:rPr lang="ru-RU" sz="1400" dirty="0" smtClean="0"/>
              <a:t>год факт          </a:t>
            </a:r>
            <a:r>
              <a:rPr lang="ru-RU" sz="1400" dirty="0" smtClean="0"/>
              <a:t>              2021г. факт       2022 </a:t>
            </a:r>
            <a:r>
              <a:rPr lang="ru-RU" sz="1400" dirty="0" smtClean="0"/>
              <a:t>год план      </a:t>
            </a:r>
            <a:r>
              <a:rPr lang="ru-RU" sz="1400" dirty="0" smtClean="0"/>
              <a:t>2023 </a:t>
            </a:r>
            <a:r>
              <a:rPr lang="ru-RU" sz="1400" dirty="0" smtClean="0"/>
              <a:t>год план       </a:t>
            </a:r>
            <a:r>
              <a:rPr lang="ru-RU" sz="1400" dirty="0" smtClean="0"/>
              <a:t>2024 </a:t>
            </a:r>
            <a:r>
              <a:rPr lang="ru-RU" sz="1400" dirty="0" smtClean="0"/>
              <a:t>год план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079038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местного бюджета ,формируемые в рамках муниципальных программ </a:t>
            </a:r>
            <a:r>
              <a:rPr lang="ru-RU" sz="2400" dirty="0" err="1" smtClean="0"/>
              <a:t>Вербовологовского</a:t>
            </a:r>
            <a:r>
              <a:rPr lang="ru-RU" sz="2400" dirty="0" smtClean="0"/>
              <a:t> сельского поселения и </a:t>
            </a:r>
            <a:r>
              <a:rPr lang="ru-RU" sz="2400" dirty="0" err="1" smtClean="0"/>
              <a:t>непрограммные</a:t>
            </a:r>
            <a:r>
              <a:rPr lang="ru-RU" sz="2400" dirty="0" smtClean="0"/>
              <a:t>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2021                          2022           2023           2024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9925,6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9518,8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296,1 </a:t>
            </a:r>
            <a:r>
              <a:rPr lang="ru-RU" sz="1600" i="1" dirty="0" smtClean="0"/>
              <a:t>тыс. рублей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296,7 </a:t>
            </a:r>
            <a:r>
              <a:rPr lang="ru-RU" sz="1600" i="1" dirty="0" err="1" smtClean="0"/>
              <a:t>тыс.рублей</a:t>
            </a:r>
            <a:endParaRPr lang="ru-RU" sz="1600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</a:t>
            </a:r>
            <a:r>
              <a:rPr lang="ru-RU" sz="1600" dirty="0" err="1" smtClean="0"/>
              <a:t>Вербовологовского</a:t>
            </a:r>
            <a:r>
              <a:rPr lang="ru-RU" sz="1600" dirty="0" smtClean="0"/>
              <a:t>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6421,8 </a:t>
            </a:r>
            <a:r>
              <a:rPr lang="ru-RU" sz="1600" dirty="0" smtClean="0"/>
              <a:t>тыс. рублей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5991,4 </a:t>
            </a:r>
            <a:r>
              <a:rPr lang="ru-RU" sz="1600" dirty="0" smtClean="0"/>
              <a:t>тыс.рублей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264,4 </a:t>
            </a:r>
            <a:r>
              <a:rPr lang="ru-RU" sz="1600" i="1" dirty="0" smtClean="0"/>
              <a:t>тыс. рублей</a:t>
            </a:r>
            <a:endParaRPr lang="ru-RU" sz="1600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418,5 </a:t>
            </a:r>
            <a:r>
              <a:rPr lang="ru-RU" i="1" dirty="0" smtClean="0"/>
              <a:t>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258532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Вербовологовского СДК учреждениями культуры –в </a:t>
            </a:r>
            <a:r>
              <a:rPr lang="ru-RU" dirty="0" smtClean="0"/>
              <a:t>2022 </a:t>
            </a:r>
            <a:r>
              <a:rPr lang="ru-RU" dirty="0" smtClean="0"/>
              <a:t>году -    </a:t>
            </a:r>
            <a:r>
              <a:rPr lang="ru-RU" dirty="0" smtClean="0"/>
              <a:t>1697,7 </a:t>
            </a:r>
            <a:r>
              <a:rPr lang="ru-RU" dirty="0" smtClean="0"/>
              <a:t>тыс.рублей 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2023году </a:t>
            </a:r>
            <a:r>
              <a:rPr lang="ru-RU" dirty="0"/>
              <a:t>-    </a:t>
            </a:r>
            <a:r>
              <a:rPr lang="ru-RU" dirty="0" smtClean="0"/>
              <a:t>1529,8 </a:t>
            </a:r>
            <a:r>
              <a:rPr lang="ru-RU" dirty="0"/>
              <a:t>тыс.рублей </a:t>
            </a:r>
          </a:p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2024году </a:t>
            </a:r>
            <a:r>
              <a:rPr lang="ru-RU" dirty="0"/>
              <a:t>-    </a:t>
            </a:r>
            <a:r>
              <a:rPr lang="ru-RU" dirty="0" smtClean="0"/>
              <a:t>1491,3 </a:t>
            </a:r>
            <a:r>
              <a:rPr lang="ru-RU" dirty="0" smtClean="0"/>
              <a:t>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-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1038,1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-275,6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2024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 -Благоустройство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-178,6 </a:t>
            </a: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txDef>
      <a:spPr>
        <a:solidFill>
          <a:schemeClr val="bg2"/>
        </a:solidFill>
      </a:spPr>
      <a:bodyPr wrap="square" rtlCol="0">
        <a:spAutoFit/>
      </a:bodyPr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25054</TotalTime>
  <Words>399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Апекс</vt:lpstr>
      <vt:lpstr>бюджет вербовологовского сельского поселения Дубовского района на 2022 год и на плановый период 2023 и 2024 годов</vt:lpstr>
      <vt:lpstr>Основные параметры местного бюджета на 2022 год</vt:lpstr>
      <vt:lpstr>Основные параметры местного бюджета на плановый период 2023 года</vt:lpstr>
      <vt:lpstr>Основные параметры местного бюджета на плановый период 2024 года</vt:lpstr>
      <vt:lpstr>Динамика доходов бюджета Вербовологовского сельского поселения    2019-2023 годы</vt:lpstr>
      <vt:lpstr>Налоговые и неналоговые доходы местного бюджета</vt:lpstr>
      <vt:lpstr>Расходы местного бюджета ,формируемые в рамках муниципальных программ Вербовологовского сельского поселения и непрограммные расходы</vt:lpstr>
      <vt:lpstr>Расходы на Культуру</vt:lpstr>
      <vt:lpstr>Финансирование мероприятий по развитию жилищно-коммунальной инфраструктуры</vt:lpstr>
      <vt:lpstr>Структура Безвозмездных поступлений (в сопоставимых условиях) в 2021 -2024 годах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Пользователь</cp:lastModifiedBy>
  <cp:revision>254</cp:revision>
  <dcterms:created xsi:type="dcterms:W3CDTF">2015-12-04T10:25:22Z</dcterms:created>
  <dcterms:modified xsi:type="dcterms:W3CDTF">2022-01-21T07:05:03Z</dcterms:modified>
</cp:coreProperties>
</file>