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60" r:id="rId3"/>
    <p:sldId id="294" r:id="rId4"/>
    <p:sldId id="295" r:id="rId5"/>
    <p:sldId id="261" r:id="rId6"/>
    <p:sldId id="264" r:id="rId7"/>
    <p:sldId id="271" r:id="rId8"/>
    <p:sldId id="273" r:id="rId9"/>
    <p:sldId id="275" r:id="rId10"/>
    <p:sldId id="27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00FF00"/>
    <a:srgbClr val="EE30E5"/>
    <a:srgbClr val="57C75A"/>
    <a:srgbClr val="F4D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110" d="100"/>
          <a:sy n="110" d="100"/>
        </p:scale>
        <p:origin x="164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1058854235011727E-2"/>
          <c:y val="4.3250455336612426E-2"/>
          <c:w val="0.89209208632121761"/>
          <c:h val="0.88143194527207414"/>
        </c:manualLayout>
      </c:layout>
      <c:bar3D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Собственные доходы</c:v>
                </c:pt>
              </c:strCache>
            </c:strRef>
          </c:tx>
          <c:spPr>
            <a:solidFill>
              <a:srgbClr val="FFFF00"/>
            </a:solidFill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2021 факт</c:v>
                </c:pt>
                <c:pt idx="1">
                  <c:v>2022 факт</c:v>
                </c:pt>
                <c:pt idx="2">
                  <c:v>2023 план</c:v>
                </c:pt>
                <c:pt idx="3">
                  <c:v>2024 план</c:v>
                </c:pt>
                <c:pt idx="4">
                  <c:v>2025 план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3766.5</c:v>
                </c:pt>
                <c:pt idx="1">
                  <c:v>2810.3</c:v>
                </c:pt>
                <c:pt idx="2">
                  <c:v>3807.7</c:v>
                </c:pt>
                <c:pt idx="3">
                  <c:v>3845.8</c:v>
                </c:pt>
                <c:pt idx="4">
                  <c:v>3884.3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 безвозмездные поступления </c:v>
                </c:pt>
              </c:strCache>
            </c:strRef>
          </c:tx>
          <c:spPr>
            <a:solidFill>
              <a:srgbClr val="00B050"/>
            </a:solidFill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2021 факт</c:v>
                </c:pt>
                <c:pt idx="1">
                  <c:v>2022 факт</c:v>
                </c:pt>
                <c:pt idx="2">
                  <c:v>2023 план</c:v>
                </c:pt>
                <c:pt idx="3">
                  <c:v>2024 план</c:v>
                </c:pt>
                <c:pt idx="4">
                  <c:v>2025 план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5616.6</c:v>
                </c:pt>
                <c:pt idx="1">
                  <c:v>5064.5</c:v>
                </c:pt>
                <c:pt idx="2">
                  <c:v>6088</c:v>
                </c:pt>
                <c:pt idx="3">
                  <c:v>4501.8</c:v>
                </c:pt>
                <c:pt idx="4">
                  <c:v>4084.4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gapDepth val="55"/>
        <c:shape val="cylinder"/>
        <c:axId val="97398856"/>
        <c:axId val="97399248"/>
        <c:axId val="0"/>
      </c:bar3DChart>
      <c:catAx>
        <c:axId val="97398856"/>
        <c:scaling>
          <c:orientation val="minMax"/>
        </c:scaling>
        <c:delete val="1"/>
        <c:axPos val="b"/>
        <c:numFmt formatCode="General" sourceLinked="1"/>
        <c:majorTickMark val="none"/>
        <c:minorTickMark val="cross"/>
        <c:tickLblPos val="none"/>
        <c:crossAx val="97399248"/>
        <c:crosses val="autoZero"/>
        <c:auto val="1"/>
        <c:lblAlgn val="ctr"/>
        <c:lblOffset val="100"/>
        <c:noMultiLvlLbl val="1"/>
      </c:catAx>
      <c:valAx>
        <c:axId val="97399248"/>
        <c:scaling>
          <c:orientation val="minMax"/>
        </c:scaling>
        <c:delete val="0"/>
        <c:axPos val="l"/>
        <c:majorGridlines>
          <c:spPr>
            <a:ln>
              <a:solidFill>
                <a:schemeClr val="accent1"/>
              </a:solidFill>
            </a:ln>
          </c:spPr>
        </c:majorGridlines>
        <c:numFmt formatCode="General" sourceLinked="1"/>
        <c:majorTickMark val="none"/>
        <c:minorTickMark val="cross"/>
        <c:tickLblPos val="nextTo"/>
        <c:crossAx val="973988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0260951768029689"/>
          <c:y val="4.7606242404042723E-2"/>
          <c:w val="0.28820008625946575"/>
          <c:h val="0.26878915810701171"/>
        </c:manualLayout>
      </c:layout>
      <c:overlay val="1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invertIfNegative val="1"/>
          <c:cat>
            <c:strRef>
              <c:f>Лист1!$A$2:$A$6</c:f>
              <c:strCache>
                <c:ptCount val="5"/>
                <c:pt idx="0">
                  <c:v>факт 2021 года</c:v>
                </c:pt>
                <c:pt idx="1">
                  <c:v>факт 2022 года</c:v>
                </c:pt>
                <c:pt idx="2">
                  <c:v>план 2023 года</c:v>
                </c:pt>
                <c:pt idx="3">
                  <c:v>план 2024 года</c:v>
                </c:pt>
                <c:pt idx="4">
                  <c:v>план 2025 года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3766.5</c:v>
                </c:pt>
                <c:pt idx="1">
                  <c:v>2810.3</c:v>
                </c:pt>
                <c:pt idx="2">
                  <c:v>3807.7</c:v>
                </c:pt>
                <c:pt idx="3">
                  <c:v>3845.8</c:v>
                </c:pt>
                <c:pt idx="4">
                  <c:v>3884.3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97400032"/>
        <c:axId val="97400424"/>
        <c:axId val="287454480"/>
      </c:bar3DChart>
      <c:catAx>
        <c:axId val="9740003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97400424"/>
        <c:crosses val="autoZero"/>
        <c:auto val="1"/>
        <c:lblAlgn val="ctr"/>
        <c:lblOffset val="100"/>
        <c:noMultiLvlLbl val="1"/>
      </c:catAx>
      <c:valAx>
        <c:axId val="97400424"/>
        <c:scaling>
          <c:orientation val="minMax"/>
        </c:scaling>
        <c:delete val="0"/>
        <c:axPos val="l"/>
        <c:majorGridlines/>
        <c:title>
          <c:layout/>
          <c:overlay val="0"/>
        </c:title>
        <c:numFmt formatCode="General" sourceLinked="1"/>
        <c:majorTickMark val="none"/>
        <c:minorTickMark val="none"/>
        <c:tickLblPos val="nextTo"/>
        <c:crossAx val="97400032"/>
        <c:crosses val="autoZero"/>
        <c:crossBetween val="between"/>
      </c:valAx>
      <c:serAx>
        <c:axId val="287454480"/>
        <c:scaling>
          <c:orientation val="minMax"/>
        </c:scaling>
        <c:delete val="1"/>
        <c:axPos val="b"/>
        <c:majorTickMark val="out"/>
        <c:minorTickMark val="none"/>
        <c:tickLblPos val="none"/>
        <c:crossAx val="97400424"/>
        <c:crosses val="autoZero"/>
      </c:serAx>
      <c:dTable>
        <c:showHorzBorder val="1"/>
        <c:showVertBorder val="1"/>
        <c:showOutline val="1"/>
        <c:showKeys val="1"/>
      </c:dTable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1"/>
          <c:showVal val="1"/>
          <c:showCatName val="1"/>
          <c:showSerName val="1"/>
          <c:showPercent val="1"/>
          <c:showBubbleSize val="1"/>
          <c:showLeaderLines val="0"/>
        </c:dLbls>
      </c:pie3DChart>
      <c:spPr>
        <a:noFill/>
        <a:ln w="25400">
          <a:noFill/>
        </a:ln>
      </c:spPr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иные межбюджетные трасферты</c:v>
                </c:pt>
              </c:strCache>
            </c:strRef>
          </c:tx>
          <c:invertIfNegative val="1"/>
          <c:cat>
            <c:strRef>
              <c:f>Лист1!$A$2:$A$5</c:f>
              <c:strCache>
                <c:ptCount val="4"/>
                <c:pt idx="0">
                  <c:v>2022год факт</c:v>
                </c:pt>
                <c:pt idx="1">
                  <c:v>2023год</c:v>
                </c:pt>
                <c:pt idx="2">
                  <c:v>2024год</c:v>
                </c:pt>
                <c:pt idx="3">
                  <c:v>2025год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160</c:v>
                </c:pt>
                <c:pt idx="1">
                  <c:v>162.69999999999999</c:v>
                </c:pt>
                <c:pt idx="2">
                  <c:v>162.69999999999999</c:v>
                </c:pt>
                <c:pt idx="3">
                  <c:v>162.69999999999999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субвенции</c:v>
                </c:pt>
              </c:strCache>
            </c:strRef>
          </c:tx>
          <c:invertIfNegative val="1"/>
          <c:cat>
            <c:strRef>
              <c:f>Лист1!$A$2:$A$5</c:f>
              <c:strCache>
                <c:ptCount val="4"/>
                <c:pt idx="0">
                  <c:v>2022год факт</c:v>
                </c:pt>
                <c:pt idx="1">
                  <c:v>2023год</c:v>
                </c:pt>
                <c:pt idx="2">
                  <c:v>2024год</c:v>
                </c:pt>
                <c:pt idx="3">
                  <c:v>2025год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102.4</c:v>
                </c:pt>
                <c:pt idx="1">
                  <c:v>117.8</c:v>
                </c:pt>
                <c:pt idx="2">
                  <c:v>123</c:v>
                </c:pt>
                <c:pt idx="3">
                  <c:v>127.2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дотации</c:v>
                </c:pt>
              </c:strCache>
            </c:strRef>
          </c:tx>
          <c:invertIfNegative val="1"/>
          <c:cat>
            <c:strRef>
              <c:f>Лист1!$A$2:$A$5</c:f>
              <c:strCache>
                <c:ptCount val="4"/>
                <c:pt idx="0">
                  <c:v>2022год факт</c:v>
                </c:pt>
                <c:pt idx="1">
                  <c:v>2023год</c:v>
                </c:pt>
                <c:pt idx="2">
                  <c:v>2024год</c:v>
                </c:pt>
                <c:pt idx="3">
                  <c:v>2025год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4707</c:v>
                </c:pt>
                <c:pt idx="1">
                  <c:v>5407.6</c:v>
                </c:pt>
                <c:pt idx="2">
                  <c:v>4216.1000000000004</c:v>
                </c:pt>
                <c:pt idx="3">
                  <c:v>3794.5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субсидия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2022год факт</c:v>
                </c:pt>
                <c:pt idx="1">
                  <c:v>2023год</c:v>
                </c:pt>
                <c:pt idx="2">
                  <c:v>2024год</c:v>
                </c:pt>
                <c:pt idx="3">
                  <c:v>2025год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1">
                  <c:v>399.9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287526808"/>
        <c:axId val="287526416"/>
        <c:axId val="0"/>
      </c:bar3DChart>
      <c:catAx>
        <c:axId val="28752680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87526416"/>
        <c:crosses val="autoZero"/>
        <c:auto val="1"/>
        <c:lblAlgn val="ctr"/>
        <c:lblOffset val="100"/>
        <c:noMultiLvlLbl val="1"/>
      </c:catAx>
      <c:valAx>
        <c:axId val="287526416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crossAx val="28752680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0.09553</cdr:x>
      <cdr:y>0.90909</cdr:y>
    </cdr:from>
    <cdr:to>
      <cdr:x>0.99006</cdr:x>
      <cdr:y>0.96414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92088" y="4320480"/>
          <a:ext cx="7416771" cy="26161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r>
            <a:rPr lang="ru-RU" sz="1100" dirty="0" smtClean="0"/>
            <a:t>    </a:t>
          </a:r>
          <a:endParaRPr lang="ru-RU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21.07.2023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0"/>
            <a:ext cx="7772400" cy="5929353"/>
          </a:xfrm>
        </p:spPr>
        <p:txBody>
          <a:bodyPr>
            <a:normAutofit/>
          </a:bodyPr>
          <a:lstStyle/>
          <a:p>
            <a:r>
              <a:rPr lang="ru-RU" dirty="0" smtClean="0"/>
              <a:t>бюджет </a:t>
            </a:r>
            <a:r>
              <a:rPr lang="ru-RU" dirty="0" err="1" smtClean="0"/>
              <a:t>вербовологовского</a:t>
            </a:r>
            <a:r>
              <a:rPr lang="ru-RU" dirty="0" smtClean="0"/>
              <a:t> сельского поселения Дубовского района </a:t>
            </a:r>
            <a:r>
              <a:rPr lang="ru-RU" dirty="0" smtClean="0"/>
              <a:t>на 2023 год и на плановый период 2024 и 2025 годов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89804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Структура Безвозмездных поступлений (в сопоставимых условиях) в </a:t>
            </a:r>
            <a:r>
              <a:rPr lang="ru-RU" sz="2800" dirty="0" smtClean="0"/>
              <a:t>2022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-</a:t>
            </a:r>
            <a:r>
              <a:rPr lang="ru-RU" sz="2800" dirty="0" smtClean="0"/>
              <a:t>2025 </a:t>
            </a:r>
            <a:r>
              <a:rPr lang="ru-RU" sz="2800" dirty="0" smtClean="0"/>
              <a:t>годах 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819415"/>
              </p:ext>
            </p:extLst>
          </p:nvPr>
        </p:nvGraphicFramePr>
        <p:xfrm>
          <a:off x="457200" y="1285875"/>
          <a:ext cx="8229600" cy="5168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732614"/>
          </a:xfrm>
          <a:solidFill>
            <a:srgbClr val="00B050"/>
          </a:solidFill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Основные параметры местного бюджета на </a:t>
            </a:r>
            <a:r>
              <a:rPr lang="ru-RU" sz="2800" dirty="0" smtClean="0"/>
              <a:t>2023 </a:t>
            </a:r>
            <a:r>
              <a:rPr lang="ru-RU" sz="2800" dirty="0" smtClean="0"/>
              <a:t>год</a:t>
            </a:r>
            <a:endParaRPr lang="ru-RU" sz="2800" dirty="0"/>
          </a:p>
        </p:txBody>
      </p:sp>
      <p:graphicFrame>
        <p:nvGraphicFramePr>
          <p:cNvPr id="13" name="Содержимое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9876943"/>
              </p:ext>
            </p:extLst>
          </p:nvPr>
        </p:nvGraphicFramePr>
        <p:xfrm>
          <a:off x="473725" y="1090670"/>
          <a:ext cx="4120309" cy="705079"/>
        </p:xfrm>
        <a:graphic>
          <a:graphicData uri="http://schemas.openxmlformats.org/drawingml/2006/table">
            <a:tbl>
              <a:tblPr/>
              <a:tblGrid>
                <a:gridCol w="4120309"/>
              </a:tblGrid>
              <a:tr h="70507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Доходы бюджета </a:t>
                      </a:r>
                    </a:p>
                    <a:p>
                      <a:pPr algn="ctr"/>
                      <a:r>
                        <a:rPr lang="ru-RU" dirty="0" smtClean="0"/>
                        <a:t>9895,7</a:t>
                      </a:r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1625606"/>
              </p:ext>
            </p:extLst>
          </p:nvPr>
        </p:nvGraphicFramePr>
        <p:xfrm>
          <a:off x="4704202" y="1112704"/>
          <a:ext cx="4087258" cy="694062"/>
        </p:xfrm>
        <a:graphic>
          <a:graphicData uri="http://schemas.openxmlformats.org/drawingml/2006/table">
            <a:tbl>
              <a:tblPr/>
              <a:tblGrid>
                <a:gridCol w="4087258"/>
              </a:tblGrid>
              <a:tr h="69406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Расходы бюджета</a:t>
                      </a:r>
                    </a:p>
                    <a:p>
                      <a:pPr algn="ctr"/>
                      <a:r>
                        <a:rPr lang="ru-RU" dirty="0" smtClean="0"/>
                        <a:t>                         </a:t>
                      </a:r>
                      <a:r>
                        <a:rPr lang="ru-RU" dirty="0" smtClean="0"/>
                        <a:t>13302,4      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     </a:t>
                      </a:r>
                      <a:r>
                        <a:rPr lang="ru-RU" sz="1000" dirty="0" smtClean="0"/>
                        <a:t>тыс.рублей</a:t>
                      </a:r>
                      <a:endParaRPr lang="ru-RU" sz="1000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2068666"/>
              </p:ext>
            </p:extLst>
          </p:nvPr>
        </p:nvGraphicFramePr>
        <p:xfrm>
          <a:off x="251521" y="1857363"/>
          <a:ext cx="3963290" cy="5016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3290"/>
              </a:tblGrid>
              <a:tr h="732850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</a:t>
                      </a:r>
                      <a:r>
                        <a:rPr lang="ru-RU" baseline="0" dirty="0" smtClean="0"/>
                        <a:t> на доходы физических лиц </a:t>
                      </a:r>
                      <a:r>
                        <a:rPr lang="ru-RU" baseline="0" dirty="0" smtClean="0"/>
                        <a:t>1128,6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632349">
                <a:tc>
                  <a:txBody>
                    <a:bodyPr/>
                    <a:lstStyle/>
                    <a:p>
                      <a:r>
                        <a:rPr lang="ru-RU" dirty="0" smtClean="0"/>
                        <a:t>Единый сельскохозяйственный налог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smtClean="0"/>
                        <a:t>83,1</a:t>
                      </a:r>
                      <a:endParaRPr lang="ru-RU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502525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 на</a:t>
                      </a:r>
                      <a:r>
                        <a:rPr lang="ru-RU" baseline="0" dirty="0" smtClean="0"/>
                        <a:t> имущество </a:t>
                      </a:r>
                      <a:r>
                        <a:rPr lang="ru-RU" baseline="0" dirty="0" smtClean="0"/>
                        <a:t>525,8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550988">
                <a:tc>
                  <a:txBody>
                    <a:bodyPr/>
                    <a:lstStyle/>
                    <a:p>
                      <a:r>
                        <a:rPr lang="ru-RU" dirty="0" smtClean="0"/>
                        <a:t>Земельный налог 1925,2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584378">
                <a:tc>
                  <a:txBody>
                    <a:bodyPr/>
                    <a:lstStyle/>
                    <a:p>
                      <a:r>
                        <a:rPr lang="ru-RU" dirty="0" smtClean="0"/>
                        <a:t>Госпошлина </a:t>
                      </a:r>
                      <a:r>
                        <a:rPr lang="ru-RU" dirty="0" smtClean="0"/>
                        <a:t>2,3</a:t>
                      </a:r>
                      <a:endParaRPr lang="ru-RU" dirty="0"/>
                    </a:p>
                  </a:txBody>
                  <a:tcPr>
                    <a:solidFill>
                      <a:srgbClr val="F4D0CC"/>
                    </a:solidFill>
                  </a:tcPr>
                </a:tc>
              </a:tr>
              <a:tr h="632349">
                <a:tc>
                  <a:txBody>
                    <a:bodyPr/>
                    <a:lstStyle/>
                    <a:p>
                      <a:r>
                        <a:rPr lang="ru-RU" dirty="0" smtClean="0"/>
                        <a:t>Доходы от использования имущества </a:t>
                      </a:r>
                      <a:r>
                        <a:rPr lang="ru-RU" dirty="0" smtClean="0"/>
                        <a:t>130,9</a:t>
                      </a:r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632349">
                <a:tc>
                  <a:txBody>
                    <a:bodyPr/>
                    <a:lstStyle/>
                    <a:p>
                      <a:r>
                        <a:rPr lang="ru-RU" dirty="0" smtClean="0"/>
                        <a:t>Межбюджетные трансферты  </a:t>
                      </a:r>
                      <a:r>
                        <a:rPr lang="ru-RU" dirty="0" smtClean="0"/>
                        <a:t>6088,0</a:t>
                      </a:r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732850">
                <a:tc>
                  <a:txBody>
                    <a:bodyPr/>
                    <a:lstStyle/>
                    <a:p>
                      <a:r>
                        <a:rPr lang="ru-RU" dirty="0" smtClean="0"/>
                        <a:t>Иные доходы  </a:t>
                      </a:r>
                      <a:r>
                        <a:rPr lang="ru-RU" dirty="0" smtClean="0"/>
                        <a:t>11,8</a:t>
                      </a:r>
                      <a:endParaRPr lang="ru-RU" dirty="0" smtClean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7977530"/>
              </p:ext>
            </p:extLst>
          </p:nvPr>
        </p:nvGraphicFramePr>
        <p:xfrm>
          <a:off x="5214942" y="1857362"/>
          <a:ext cx="3533522" cy="48936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3522"/>
              </a:tblGrid>
              <a:tr h="745602"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Общегосударственные вопросы 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smtClean="0"/>
                        <a:t>6661,9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682933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оборона  </a:t>
                      </a:r>
                      <a:r>
                        <a:rPr lang="ru-RU" dirty="0" smtClean="0"/>
                        <a:t>117,6</a:t>
                      </a:r>
                      <a:endParaRPr lang="ru-RU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525143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безопасность </a:t>
                      </a:r>
                      <a:r>
                        <a:rPr lang="ru-RU" dirty="0" smtClean="0"/>
                        <a:t>121,0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410048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экономика </a:t>
                      </a:r>
                      <a:r>
                        <a:rPr lang="ru-RU" dirty="0" smtClean="0"/>
                        <a:t>463,7</a:t>
                      </a:r>
                      <a:endParaRPr lang="ru-RU" dirty="0" smtClean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526950">
                <a:tc>
                  <a:txBody>
                    <a:bodyPr/>
                    <a:lstStyle/>
                    <a:p>
                      <a:r>
                        <a:rPr lang="ru-RU" dirty="0" smtClean="0"/>
                        <a:t>Жилищно-коммунальное хозяйство </a:t>
                      </a:r>
                      <a:r>
                        <a:rPr lang="ru-RU" dirty="0" smtClean="0"/>
                        <a:t>675,0</a:t>
                      </a:r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621501">
                <a:tc>
                  <a:txBody>
                    <a:bodyPr/>
                    <a:lstStyle/>
                    <a:p>
                      <a:r>
                        <a:rPr lang="ru-RU" dirty="0" smtClean="0"/>
                        <a:t>Образование </a:t>
                      </a:r>
                      <a:r>
                        <a:rPr lang="ru-RU" baseline="0" dirty="0" smtClean="0"/>
                        <a:t> 8,1</a:t>
                      </a:r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11058">
                <a:tc>
                  <a:txBody>
                    <a:bodyPr/>
                    <a:lstStyle/>
                    <a:p>
                      <a:r>
                        <a:rPr lang="ru-RU" dirty="0" smtClean="0"/>
                        <a:t>Культура 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smtClean="0"/>
                        <a:t>5113,2</a:t>
                      </a:r>
                      <a:endParaRPr lang="ru-RU" baseline="0" dirty="0" smtClean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19050">
                <a:tc>
                  <a:txBody>
                    <a:bodyPr/>
                    <a:lstStyle/>
                    <a:p>
                      <a:r>
                        <a:rPr lang="ru-RU" dirty="0" smtClean="0"/>
                        <a:t>Социальная политика </a:t>
                      </a:r>
                      <a:r>
                        <a:rPr lang="ru-RU" dirty="0" smtClean="0"/>
                        <a:t>150,0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536844">
                <a:tc>
                  <a:txBody>
                    <a:bodyPr/>
                    <a:lstStyle/>
                    <a:p>
                      <a:r>
                        <a:rPr lang="ru-RU" dirty="0" smtClean="0"/>
                        <a:t>Физическая культура  </a:t>
                      </a:r>
                      <a:r>
                        <a:rPr lang="ru-RU" dirty="0" smtClean="0"/>
                        <a:t>0,0</a:t>
                      </a:r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732614"/>
          </a:xfrm>
          <a:solidFill>
            <a:srgbClr val="00B050"/>
          </a:solidFill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Основные параметры местного бюджета на плановый период </a:t>
            </a:r>
            <a:r>
              <a:rPr lang="ru-RU" sz="2800" dirty="0" smtClean="0"/>
              <a:t>2024 </a:t>
            </a:r>
            <a:r>
              <a:rPr lang="ru-RU" sz="2800" dirty="0" smtClean="0"/>
              <a:t>года</a:t>
            </a:r>
            <a:endParaRPr lang="ru-RU" sz="2800" dirty="0"/>
          </a:p>
        </p:txBody>
      </p:sp>
      <p:graphicFrame>
        <p:nvGraphicFramePr>
          <p:cNvPr id="13" name="Содержимое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7711528"/>
              </p:ext>
            </p:extLst>
          </p:nvPr>
        </p:nvGraphicFramePr>
        <p:xfrm>
          <a:off x="473725" y="1090670"/>
          <a:ext cx="4120309" cy="705079"/>
        </p:xfrm>
        <a:graphic>
          <a:graphicData uri="http://schemas.openxmlformats.org/drawingml/2006/table">
            <a:tbl>
              <a:tblPr/>
              <a:tblGrid>
                <a:gridCol w="4120309"/>
              </a:tblGrid>
              <a:tr h="70507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Доходы бюджета на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smtClean="0"/>
                        <a:t>2024 </a:t>
                      </a:r>
                      <a:r>
                        <a:rPr lang="ru-RU" baseline="0" dirty="0" smtClean="0"/>
                        <a:t>год</a:t>
                      </a:r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8347,6</a:t>
                      </a:r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1594932"/>
              </p:ext>
            </p:extLst>
          </p:nvPr>
        </p:nvGraphicFramePr>
        <p:xfrm>
          <a:off x="4704202" y="1112704"/>
          <a:ext cx="4087258" cy="694062"/>
        </p:xfrm>
        <a:graphic>
          <a:graphicData uri="http://schemas.openxmlformats.org/drawingml/2006/table">
            <a:tbl>
              <a:tblPr/>
              <a:tblGrid>
                <a:gridCol w="4087258"/>
              </a:tblGrid>
              <a:tr h="69406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Расходы бюджета на </a:t>
                      </a:r>
                      <a:r>
                        <a:rPr lang="ru-RU" dirty="0" smtClean="0"/>
                        <a:t>2024 </a:t>
                      </a:r>
                      <a:r>
                        <a:rPr lang="ru-RU" dirty="0" smtClean="0"/>
                        <a:t>год</a:t>
                      </a:r>
                    </a:p>
                    <a:p>
                      <a:pPr algn="ctr"/>
                      <a:r>
                        <a:rPr lang="ru-RU" dirty="0" smtClean="0"/>
                        <a:t>                         </a:t>
                      </a:r>
                      <a:r>
                        <a:rPr lang="ru-RU" dirty="0" smtClean="0"/>
                        <a:t>8347,6    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     </a:t>
                      </a:r>
                      <a:r>
                        <a:rPr lang="ru-RU" sz="1000" dirty="0" smtClean="0"/>
                        <a:t>тыс.рублей</a:t>
                      </a:r>
                      <a:endParaRPr lang="ru-RU" sz="1000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7127393"/>
              </p:ext>
            </p:extLst>
          </p:nvPr>
        </p:nvGraphicFramePr>
        <p:xfrm>
          <a:off x="251521" y="1857363"/>
          <a:ext cx="3963290" cy="5016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3290"/>
              </a:tblGrid>
              <a:tr h="732850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</a:t>
                      </a:r>
                      <a:r>
                        <a:rPr lang="ru-RU" baseline="0" dirty="0" smtClean="0"/>
                        <a:t> на доходы физических лиц </a:t>
                      </a:r>
                      <a:r>
                        <a:rPr lang="ru-RU" baseline="0" dirty="0" smtClean="0"/>
                        <a:t>1105,2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632349">
                <a:tc>
                  <a:txBody>
                    <a:bodyPr/>
                    <a:lstStyle/>
                    <a:p>
                      <a:r>
                        <a:rPr lang="ru-RU" dirty="0" smtClean="0"/>
                        <a:t>Единый сельскохозяйственный налог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smtClean="0"/>
                        <a:t>86,4</a:t>
                      </a:r>
                      <a:endParaRPr lang="ru-RU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502525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 на</a:t>
                      </a:r>
                      <a:r>
                        <a:rPr lang="ru-RU" baseline="0" dirty="0" smtClean="0"/>
                        <a:t> имущество </a:t>
                      </a:r>
                      <a:r>
                        <a:rPr lang="ru-RU" baseline="0" dirty="0" smtClean="0"/>
                        <a:t>578,4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550988">
                <a:tc>
                  <a:txBody>
                    <a:bodyPr/>
                    <a:lstStyle/>
                    <a:p>
                      <a:r>
                        <a:rPr lang="ru-RU" dirty="0" smtClean="0"/>
                        <a:t>Земельный налог 1925,2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584378">
                <a:tc>
                  <a:txBody>
                    <a:bodyPr/>
                    <a:lstStyle/>
                    <a:p>
                      <a:r>
                        <a:rPr lang="ru-RU" dirty="0" smtClean="0"/>
                        <a:t>Госпошлина </a:t>
                      </a:r>
                      <a:r>
                        <a:rPr lang="ru-RU" dirty="0" smtClean="0"/>
                        <a:t>2,4</a:t>
                      </a:r>
                      <a:endParaRPr lang="ru-RU" dirty="0"/>
                    </a:p>
                  </a:txBody>
                  <a:tcPr>
                    <a:solidFill>
                      <a:srgbClr val="F4D0CC"/>
                    </a:solidFill>
                  </a:tcPr>
                </a:tc>
              </a:tr>
              <a:tr h="632349">
                <a:tc>
                  <a:txBody>
                    <a:bodyPr/>
                    <a:lstStyle/>
                    <a:p>
                      <a:r>
                        <a:rPr lang="ru-RU" dirty="0" smtClean="0"/>
                        <a:t>Доходы от использования имущества </a:t>
                      </a:r>
                      <a:r>
                        <a:rPr lang="ru-RU" dirty="0" smtClean="0"/>
                        <a:t>136,1</a:t>
                      </a:r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632349">
                <a:tc>
                  <a:txBody>
                    <a:bodyPr/>
                    <a:lstStyle/>
                    <a:p>
                      <a:r>
                        <a:rPr lang="ru-RU" dirty="0" smtClean="0"/>
                        <a:t>Межбюджетные трансферты  </a:t>
                      </a:r>
                      <a:r>
                        <a:rPr lang="ru-RU" dirty="0" smtClean="0"/>
                        <a:t>4501,8</a:t>
                      </a:r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732850">
                <a:tc>
                  <a:txBody>
                    <a:bodyPr/>
                    <a:lstStyle/>
                    <a:p>
                      <a:r>
                        <a:rPr lang="ru-RU" dirty="0" smtClean="0"/>
                        <a:t>Иные доходы  </a:t>
                      </a:r>
                      <a:r>
                        <a:rPr lang="ru-RU" dirty="0" smtClean="0"/>
                        <a:t>12,1</a:t>
                      </a:r>
                      <a:endParaRPr lang="ru-RU" dirty="0" smtClean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5311100"/>
              </p:ext>
            </p:extLst>
          </p:nvPr>
        </p:nvGraphicFramePr>
        <p:xfrm>
          <a:off x="5214942" y="1857362"/>
          <a:ext cx="3533522" cy="4994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3522"/>
              </a:tblGrid>
              <a:tr h="745602"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Общегосударственные вопросы 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smtClean="0"/>
                        <a:t>5471,9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682933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оборона  </a:t>
                      </a:r>
                      <a:r>
                        <a:rPr lang="ru-RU" dirty="0" smtClean="0"/>
                        <a:t>122,8</a:t>
                      </a:r>
                      <a:endParaRPr lang="ru-RU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525143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безопасность </a:t>
                      </a:r>
                    </a:p>
                    <a:p>
                      <a:r>
                        <a:rPr lang="ru-RU" dirty="0" smtClean="0"/>
                        <a:t>97,0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531170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экономика </a:t>
                      </a:r>
                      <a:r>
                        <a:rPr lang="ru-RU" dirty="0" smtClean="0"/>
                        <a:t>402,7</a:t>
                      </a:r>
                      <a:endParaRPr lang="ru-RU" dirty="0" smtClean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674511">
                <a:tc>
                  <a:txBody>
                    <a:bodyPr/>
                    <a:lstStyle/>
                    <a:p>
                      <a:r>
                        <a:rPr lang="ru-RU" dirty="0" smtClean="0"/>
                        <a:t>Жилищно-коммунальное хозяйство </a:t>
                      </a:r>
                      <a:r>
                        <a:rPr lang="ru-RU" dirty="0" smtClean="0"/>
                        <a:t>424,8</a:t>
                      </a:r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500511">
                <a:tc>
                  <a:txBody>
                    <a:bodyPr/>
                    <a:lstStyle/>
                    <a:p>
                      <a:r>
                        <a:rPr lang="ru-RU" dirty="0" smtClean="0"/>
                        <a:t>Образование  0</a:t>
                      </a:r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682933">
                <a:tc>
                  <a:txBody>
                    <a:bodyPr/>
                    <a:lstStyle/>
                    <a:p>
                      <a:r>
                        <a:rPr lang="ru-RU" dirty="0" smtClean="0"/>
                        <a:t>Культура  </a:t>
                      </a:r>
                      <a:r>
                        <a:rPr lang="ru-RU" dirty="0" smtClean="0"/>
                        <a:t>1828,4</a:t>
                      </a:r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536844">
                <a:tc>
                  <a:txBody>
                    <a:bodyPr/>
                    <a:lstStyle/>
                    <a:p>
                      <a:r>
                        <a:rPr lang="ru-RU" dirty="0" smtClean="0"/>
                        <a:t>Физическая культура  0,0</a:t>
                      </a:r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732614"/>
          </a:xfrm>
          <a:solidFill>
            <a:srgbClr val="00B050"/>
          </a:solidFill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Основные параметры местного бюджета на плановый период </a:t>
            </a:r>
            <a:r>
              <a:rPr lang="ru-RU" sz="2800" dirty="0" smtClean="0"/>
              <a:t>2025 </a:t>
            </a:r>
            <a:r>
              <a:rPr lang="ru-RU" sz="2800" dirty="0" smtClean="0"/>
              <a:t>года</a:t>
            </a:r>
            <a:endParaRPr lang="ru-RU" sz="2800" dirty="0"/>
          </a:p>
        </p:txBody>
      </p:sp>
      <p:graphicFrame>
        <p:nvGraphicFramePr>
          <p:cNvPr id="13" name="Содержимое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6599512"/>
              </p:ext>
            </p:extLst>
          </p:nvPr>
        </p:nvGraphicFramePr>
        <p:xfrm>
          <a:off x="473725" y="1090670"/>
          <a:ext cx="4120309" cy="705079"/>
        </p:xfrm>
        <a:graphic>
          <a:graphicData uri="http://schemas.openxmlformats.org/drawingml/2006/table">
            <a:tbl>
              <a:tblPr/>
              <a:tblGrid>
                <a:gridCol w="4120309"/>
              </a:tblGrid>
              <a:tr h="70507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Доходы бюджета на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smtClean="0"/>
                        <a:t>2025 </a:t>
                      </a:r>
                      <a:r>
                        <a:rPr lang="ru-RU" baseline="0" dirty="0" smtClean="0"/>
                        <a:t>год</a:t>
                      </a:r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7968,7</a:t>
                      </a:r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9813761"/>
              </p:ext>
            </p:extLst>
          </p:nvPr>
        </p:nvGraphicFramePr>
        <p:xfrm>
          <a:off x="4704202" y="1112704"/>
          <a:ext cx="4087258" cy="694062"/>
        </p:xfrm>
        <a:graphic>
          <a:graphicData uri="http://schemas.openxmlformats.org/drawingml/2006/table">
            <a:tbl>
              <a:tblPr/>
              <a:tblGrid>
                <a:gridCol w="4087258"/>
              </a:tblGrid>
              <a:tr h="69406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Расходы бюджета на 2023 год</a:t>
                      </a:r>
                    </a:p>
                    <a:p>
                      <a:pPr algn="ctr"/>
                      <a:r>
                        <a:rPr lang="ru-RU" dirty="0" smtClean="0"/>
                        <a:t>                         </a:t>
                      </a:r>
                      <a:r>
                        <a:rPr lang="ru-RU" dirty="0" smtClean="0"/>
                        <a:t>7968,7      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     </a:t>
                      </a:r>
                      <a:r>
                        <a:rPr lang="ru-RU" sz="1000" dirty="0" smtClean="0"/>
                        <a:t>тыс.рублей</a:t>
                      </a:r>
                      <a:endParaRPr lang="ru-RU" sz="1000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9187360"/>
              </p:ext>
            </p:extLst>
          </p:nvPr>
        </p:nvGraphicFramePr>
        <p:xfrm>
          <a:off x="251521" y="1857363"/>
          <a:ext cx="3963290" cy="50250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3290"/>
              </a:tblGrid>
              <a:tr h="732850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</a:t>
                      </a:r>
                      <a:r>
                        <a:rPr lang="ru-RU" baseline="0" dirty="0" smtClean="0"/>
                        <a:t> на доходы физических лиц </a:t>
                      </a:r>
                      <a:r>
                        <a:rPr lang="ru-RU" baseline="0" dirty="0" smtClean="0"/>
                        <a:t>1137,9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632349">
                <a:tc>
                  <a:txBody>
                    <a:bodyPr/>
                    <a:lstStyle/>
                    <a:p>
                      <a:r>
                        <a:rPr lang="ru-RU" dirty="0" smtClean="0"/>
                        <a:t>Единый сельскохозяйственный налог</a:t>
                      </a:r>
                      <a:r>
                        <a:rPr lang="ru-RU" baseline="0" dirty="0" smtClean="0"/>
                        <a:t> 86,4</a:t>
                      </a:r>
                      <a:endParaRPr lang="ru-RU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502525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 на</a:t>
                      </a:r>
                      <a:r>
                        <a:rPr lang="ru-RU" baseline="0" dirty="0" smtClean="0"/>
                        <a:t> имущество </a:t>
                      </a:r>
                      <a:r>
                        <a:rPr lang="ru-RU" baseline="0" dirty="0" smtClean="0"/>
                        <a:t>578,4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550988">
                <a:tc>
                  <a:txBody>
                    <a:bodyPr/>
                    <a:lstStyle/>
                    <a:p>
                      <a:r>
                        <a:rPr lang="ru-RU" dirty="0" smtClean="0"/>
                        <a:t>Земельный налог 1925,2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584378">
                <a:tc>
                  <a:txBody>
                    <a:bodyPr/>
                    <a:lstStyle/>
                    <a:p>
                      <a:r>
                        <a:rPr lang="ru-RU" dirty="0" smtClean="0"/>
                        <a:t>Госпошлина </a:t>
                      </a:r>
                      <a:r>
                        <a:rPr lang="ru-RU" dirty="0" smtClean="0"/>
                        <a:t>2,5</a:t>
                      </a:r>
                      <a:endParaRPr lang="ru-RU" dirty="0"/>
                    </a:p>
                  </a:txBody>
                  <a:tcPr>
                    <a:solidFill>
                      <a:srgbClr val="F4D0CC"/>
                    </a:solidFill>
                  </a:tcPr>
                </a:tc>
              </a:tr>
              <a:tr h="649048">
                <a:tc>
                  <a:txBody>
                    <a:bodyPr/>
                    <a:lstStyle/>
                    <a:p>
                      <a:r>
                        <a:rPr lang="ru-RU" dirty="0" smtClean="0"/>
                        <a:t>Доходы от использования имущества </a:t>
                      </a:r>
                      <a:r>
                        <a:rPr lang="ru-RU" dirty="0" smtClean="0"/>
                        <a:t>141,5</a:t>
                      </a:r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632349">
                <a:tc>
                  <a:txBody>
                    <a:bodyPr/>
                    <a:lstStyle/>
                    <a:p>
                      <a:r>
                        <a:rPr lang="ru-RU" dirty="0" smtClean="0"/>
                        <a:t>Межбюджетные трансферты</a:t>
                      </a:r>
                      <a:r>
                        <a:rPr lang="ru-RU" baseline="0" dirty="0" smtClean="0"/>
                        <a:t>  </a:t>
                      </a:r>
                      <a:r>
                        <a:rPr lang="ru-RU" baseline="0" dirty="0" smtClean="0"/>
                        <a:t>4084,4</a:t>
                      </a:r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732850">
                <a:tc>
                  <a:txBody>
                    <a:bodyPr/>
                    <a:lstStyle/>
                    <a:p>
                      <a:r>
                        <a:rPr lang="ru-RU" dirty="0" smtClean="0"/>
                        <a:t>Иные доходы  </a:t>
                      </a:r>
                      <a:r>
                        <a:rPr lang="ru-RU" dirty="0" smtClean="0"/>
                        <a:t>12,4</a:t>
                      </a:r>
                      <a:endParaRPr lang="ru-RU" dirty="0" smtClean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190147"/>
              </p:ext>
            </p:extLst>
          </p:nvPr>
        </p:nvGraphicFramePr>
        <p:xfrm>
          <a:off x="5214942" y="1857362"/>
          <a:ext cx="3533522" cy="48796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3522"/>
              </a:tblGrid>
              <a:tr h="745602"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Общегосударственные вопросы 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smtClean="0"/>
                        <a:t>5379,1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682933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оборона </a:t>
                      </a:r>
                      <a:r>
                        <a:rPr lang="ru-RU" dirty="0" smtClean="0"/>
                        <a:t>127,0</a:t>
                      </a:r>
                      <a:endParaRPr lang="ru-RU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525143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безопасность </a:t>
                      </a:r>
                      <a:r>
                        <a:rPr lang="ru-RU" dirty="0" smtClean="0"/>
                        <a:t>97,0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531170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экономика </a:t>
                      </a:r>
                      <a:r>
                        <a:rPr lang="ru-RU" dirty="0" smtClean="0"/>
                        <a:t>261,7</a:t>
                      </a:r>
                      <a:endParaRPr lang="ru-RU" dirty="0" smtClean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674511">
                <a:tc>
                  <a:txBody>
                    <a:bodyPr/>
                    <a:lstStyle/>
                    <a:p>
                      <a:r>
                        <a:rPr lang="ru-RU" dirty="0" smtClean="0"/>
                        <a:t>Жилищно-коммунальное хозяйство </a:t>
                      </a:r>
                      <a:r>
                        <a:rPr lang="ru-RU" dirty="0" smtClean="0"/>
                        <a:t>401,0</a:t>
                      </a:r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500511">
                <a:tc>
                  <a:txBody>
                    <a:bodyPr/>
                    <a:lstStyle/>
                    <a:p>
                      <a:r>
                        <a:rPr lang="ru-RU" dirty="0" smtClean="0"/>
                        <a:t>Образование 0,0</a:t>
                      </a:r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682933">
                <a:tc>
                  <a:txBody>
                    <a:bodyPr/>
                    <a:lstStyle/>
                    <a:p>
                      <a:r>
                        <a:rPr lang="ru-RU" dirty="0" smtClean="0"/>
                        <a:t>Культура </a:t>
                      </a:r>
                      <a:r>
                        <a:rPr lang="ru-RU" dirty="0" smtClean="0"/>
                        <a:t>1702,9</a:t>
                      </a:r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536844">
                <a:tc>
                  <a:txBody>
                    <a:bodyPr/>
                    <a:lstStyle/>
                    <a:p>
                      <a:r>
                        <a:rPr lang="ru-RU" dirty="0" smtClean="0"/>
                        <a:t>Физическая культура 0,0</a:t>
                      </a:r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89804"/>
          </a:xfrm>
          <a:solidFill>
            <a:srgbClr val="0070C0"/>
          </a:solidFill>
        </p:spPr>
        <p:txBody>
          <a:bodyPr>
            <a:normAutofit fontScale="90000"/>
          </a:bodyPr>
          <a:lstStyle/>
          <a:p>
            <a:r>
              <a:rPr lang="ru-RU" sz="3200" dirty="0" smtClean="0">
                <a:latin typeface="+mn-lt"/>
              </a:rPr>
              <a:t>Динамика доходов бюджета Вербовологовского сельского поселения    </a:t>
            </a:r>
            <a:r>
              <a:rPr lang="ru-RU" sz="3200" dirty="0" smtClean="0">
                <a:latin typeface="+mn-lt"/>
              </a:rPr>
              <a:t>2020-2025 </a:t>
            </a:r>
            <a:r>
              <a:rPr lang="ru-RU" sz="3200" dirty="0" smtClean="0">
                <a:latin typeface="+mn-lt"/>
              </a:rPr>
              <a:t>годы</a:t>
            </a:r>
            <a:endParaRPr lang="ru-RU" sz="3200" dirty="0">
              <a:latin typeface="+mn-lt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7908930"/>
              </p:ext>
            </p:extLst>
          </p:nvPr>
        </p:nvGraphicFramePr>
        <p:xfrm>
          <a:off x="395536" y="1772816"/>
          <a:ext cx="8291264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87624" y="1412776"/>
            <a:ext cx="7272808" cy="30777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/>
              <a:t>2021 </a:t>
            </a:r>
            <a:r>
              <a:rPr lang="ru-RU" sz="1400" dirty="0" smtClean="0"/>
              <a:t>год факт                        </a:t>
            </a:r>
            <a:r>
              <a:rPr lang="ru-RU" sz="1400" dirty="0" smtClean="0"/>
              <a:t>2022г</a:t>
            </a:r>
            <a:r>
              <a:rPr lang="ru-RU" sz="1400" dirty="0" smtClean="0"/>
              <a:t>. факт       </a:t>
            </a:r>
            <a:r>
              <a:rPr lang="ru-RU" sz="1400" dirty="0" smtClean="0"/>
              <a:t>2023 </a:t>
            </a:r>
            <a:r>
              <a:rPr lang="ru-RU" sz="1400" dirty="0" smtClean="0"/>
              <a:t>год план      </a:t>
            </a:r>
            <a:r>
              <a:rPr lang="ru-RU" sz="1400" dirty="0" smtClean="0"/>
              <a:t>2024 </a:t>
            </a:r>
            <a:r>
              <a:rPr lang="ru-RU" sz="1400" dirty="0" smtClean="0"/>
              <a:t>год план       </a:t>
            </a:r>
            <a:r>
              <a:rPr lang="ru-RU" sz="1400" dirty="0" smtClean="0"/>
              <a:t>2025 </a:t>
            </a:r>
            <a:r>
              <a:rPr lang="ru-RU" sz="1400" dirty="0" smtClean="0"/>
              <a:t>год план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>
            <a:normAutofit fontScale="90000"/>
          </a:bodyPr>
          <a:lstStyle/>
          <a:p>
            <a:r>
              <a:rPr lang="ru-RU" sz="3100" dirty="0" smtClean="0"/>
              <a:t>Налоговые</a:t>
            </a:r>
            <a:r>
              <a:rPr lang="ru-RU" dirty="0" smtClean="0"/>
              <a:t> </a:t>
            </a:r>
            <a:r>
              <a:rPr lang="ru-RU" sz="3100" dirty="0" smtClean="0"/>
              <a:t>и неналоговые доходы местного бюджета</a:t>
            </a:r>
            <a:endParaRPr lang="ru-RU" sz="31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1222010"/>
              </p:ext>
            </p:extLst>
          </p:nvPr>
        </p:nvGraphicFramePr>
        <p:xfrm>
          <a:off x="457200" y="2143115"/>
          <a:ext cx="8229600" cy="43116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143768" y="1928802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тыс.рублей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80120"/>
          </a:xfrm>
          <a:solidFill>
            <a:srgbClr val="00FF00"/>
          </a:solidFill>
        </p:spPr>
        <p:txBody>
          <a:bodyPr>
            <a:normAutofit fontScale="90000"/>
          </a:bodyPr>
          <a:lstStyle/>
          <a:p>
            <a:r>
              <a:rPr lang="ru-RU" sz="2400" dirty="0" smtClean="0"/>
              <a:t>Расходы местного бюджета ,формируемые в рамках муниципальных программ </a:t>
            </a:r>
            <a:r>
              <a:rPr lang="ru-RU" sz="2400" dirty="0" err="1" smtClean="0"/>
              <a:t>Вербовологовского</a:t>
            </a:r>
            <a:r>
              <a:rPr lang="ru-RU" sz="2400" dirty="0" smtClean="0"/>
              <a:t> сельского поселения и </a:t>
            </a:r>
            <a:r>
              <a:rPr lang="ru-RU" sz="2400" dirty="0" err="1" smtClean="0"/>
              <a:t>непрограммные</a:t>
            </a:r>
            <a:r>
              <a:rPr lang="ru-RU" sz="2400" dirty="0" smtClean="0"/>
              <a:t> расходы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40386"/>
          </a:xfrm>
          <a:solidFill>
            <a:srgbClr val="002060"/>
          </a:solidFill>
        </p:spPr>
        <p:txBody>
          <a:bodyPr/>
          <a:lstStyle/>
          <a:p>
            <a:pPr>
              <a:buNone/>
            </a:pPr>
            <a:r>
              <a:rPr lang="ru-RU" dirty="0" smtClean="0"/>
              <a:t>2022                          2023           2024           2025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785786" y="1988840"/>
            <a:ext cx="1265934" cy="1008112"/>
          </a:xfrm>
          <a:prstGeom prst="ellipse">
            <a:avLst/>
          </a:prstGeom>
          <a:solidFill>
            <a:srgbClr val="C00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10433,2 </a:t>
            </a:r>
            <a:r>
              <a:rPr lang="ru-RU" sz="1600" dirty="0" smtClean="0"/>
              <a:t>тыс.рублей</a:t>
            </a:r>
            <a:endParaRPr lang="ru-RU" sz="1600" dirty="0"/>
          </a:p>
        </p:txBody>
      </p:sp>
      <p:sp>
        <p:nvSpPr>
          <p:cNvPr id="6" name="Овал 5"/>
          <p:cNvSpPr/>
          <p:nvPr/>
        </p:nvSpPr>
        <p:spPr>
          <a:xfrm>
            <a:off x="3779912" y="1700808"/>
            <a:ext cx="1368152" cy="1043832"/>
          </a:xfrm>
          <a:prstGeom prst="ellipse">
            <a:avLst/>
          </a:prstGeom>
          <a:solidFill>
            <a:srgbClr val="C00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13134,8 </a:t>
            </a:r>
            <a:r>
              <a:rPr lang="ru-RU" sz="1600" dirty="0" smtClean="0"/>
              <a:t>тыс. рублей</a:t>
            </a:r>
            <a:endParaRPr lang="ru-RU" sz="1600" dirty="0"/>
          </a:p>
        </p:txBody>
      </p:sp>
      <p:sp>
        <p:nvSpPr>
          <p:cNvPr id="7" name="Овал 6"/>
          <p:cNvSpPr/>
          <p:nvPr/>
        </p:nvSpPr>
        <p:spPr>
          <a:xfrm>
            <a:off x="1763688" y="2744640"/>
            <a:ext cx="1440160" cy="1116408"/>
          </a:xfrm>
          <a:prstGeom prst="ellipse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i="1" dirty="0" smtClean="0"/>
              <a:t>302,2 </a:t>
            </a:r>
            <a:r>
              <a:rPr lang="ru-RU" sz="1600" i="1" dirty="0" smtClean="0"/>
              <a:t>тыс. рублей</a:t>
            </a:r>
            <a:endParaRPr lang="ru-RU" sz="1600" i="1" dirty="0"/>
          </a:p>
        </p:txBody>
      </p:sp>
      <p:sp>
        <p:nvSpPr>
          <p:cNvPr id="8" name="Овал 7"/>
          <p:cNvSpPr/>
          <p:nvPr/>
        </p:nvSpPr>
        <p:spPr>
          <a:xfrm>
            <a:off x="3779913" y="2744640"/>
            <a:ext cx="1368152" cy="1125338"/>
          </a:xfrm>
          <a:prstGeom prst="ellipse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i="1" dirty="0" smtClean="0"/>
              <a:t>167,6 </a:t>
            </a:r>
            <a:r>
              <a:rPr lang="ru-RU" sz="1600" i="1" dirty="0" err="1" smtClean="0"/>
              <a:t>тыс.рублей</a:t>
            </a:r>
            <a:endParaRPr lang="ru-RU" sz="1600" i="1" dirty="0"/>
          </a:p>
        </p:txBody>
      </p:sp>
      <p:sp>
        <p:nvSpPr>
          <p:cNvPr id="10" name="Овал 9"/>
          <p:cNvSpPr/>
          <p:nvPr/>
        </p:nvSpPr>
        <p:spPr>
          <a:xfrm>
            <a:off x="785786" y="4929198"/>
            <a:ext cx="357190" cy="357190"/>
          </a:xfrm>
          <a:prstGeom prst="ellipse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785786" y="5572140"/>
            <a:ext cx="357190" cy="357190"/>
          </a:xfrm>
          <a:prstGeom prst="ellipse">
            <a:avLst/>
          </a:prstGeom>
          <a:solidFill>
            <a:srgbClr val="00B0F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1214414" y="4786322"/>
            <a:ext cx="664373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</a:t>
            </a:r>
            <a:r>
              <a:rPr lang="ru-RU" sz="1600" dirty="0" smtClean="0"/>
              <a:t>расходы местного бюджета ,формируемые в рамках муниципальных программ  </a:t>
            </a:r>
            <a:r>
              <a:rPr lang="ru-RU" sz="1600" dirty="0" err="1" smtClean="0"/>
              <a:t>Вербовологовского</a:t>
            </a:r>
            <a:r>
              <a:rPr lang="ru-RU" sz="1600" dirty="0" smtClean="0"/>
              <a:t> сельского поселения </a:t>
            </a:r>
            <a:endParaRPr lang="ru-RU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1285852" y="5500702"/>
            <a:ext cx="628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Непрограммные</a:t>
            </a:r>
            <a:r>
              <a:rPr lang="ru-RU" dirty="0" smtClean="0"/>
              <a:t> расходы местного бюджета</a:t>
            </a:r>
            <a:endParaRPr lang="ru-RU" dirty="0"/>
          </a:p>
        </p:txBody>
      </p:sp>
      <p:sp>
        <p:nvSpPr>
          <p:cNvPr id="15" name="Овал 14"/>
          <p:cNvSpPr/>
          <p:nvPr/>
        </p:nvSpPr>
        <p:spPr>
          <a:xfrm>
            <a:off x="5248605" y="1853208"/>
            <a:ext cx="1368152" cy="1043832"/>
          </a:xfrm>
          <a:prstGeom prst="ellipse">
            <a:avLst/>
          </a:prstGeom>
          <a:solidFill>
            <a:srgbClr val="C00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8224,8 </a:t>
            </a:r>
            <a:r>
              <a:rPr lang="ru-RU" sz="1600" dirty="0" smtClean="0"/>
              <a:t>тыс. рублей</a:t>
            </a:r>
            <a:endParaRPr lang="ru-RU" sz="1600" dirty="0"/>
          </a:p>
        </p:txBody>
      </p:sp>
      <p:sp>
        <p:nvSpPr>
          <p:cNvPr id="16" name="Овал 15"/>
          <p:cNvSpPr/>
          <p:nvPr/>
        </p:nvSpPr>
        <p:spPr>
          <a:xfrm flipH="1">
            <a:off x="6958014" y="1853208"/>
            <a:ext cx="1214386" cy="1043832"/>
          </a:xfrm>
          <a:prstGeom prst="ellipse">
            <a:avLst/>
          </a:prstGeom>
          <a:solidFill>
            <a:srgbClr val="C00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7841,7 </a:t>
            </a:r>
            <a:r>
              <a:rPr lang="ru-RU" sz="1600" dirty="0" smtClean="0"/>
              <a:t>тыс.рублей</a:t>
            </a:r>
            <a:endParaRPr lang="ru-RU" sz="1600" dirty="0"/>
          </a:p>
        </p:txBody>
      </p:sp>
      <p:sp>
        <p:nvSpPr>
          <p:cNvPr id="17" name="Овал 16"/>
          <p:cNvSpPr/>
          <p:nvPr/>
        </p:nvSpPr>
        <p:spPr>
          <a:xfrm flipH="1">
            <a:off x="5436096" y="3140968"/>
            <a:ext cx="1368152" cy="1296144"/>
          </a:xfrm>
          <a:prstGeom prst="ellipse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i="1" dirty="0" smtClean="0"/>
              <a:t>122,8 </a:t>
            </a:r>
            <a:r>
              <a:rPr lang="ru-RU" sz="1600" i="1" dirty="0" smtClean="0"/>
              <a:t>тыс. рублей</a:t>
            </a:r>
            <a:endParaRPr lang="ru-RU" sz="1600" i="1" dirty="0"/>
          </a:p>
        </p:txBody>
      </p:sp>
      <p:sp>
        <p:nvSpPr>
          <p:cNvPr id="18" name="Овал 17"/>
          <p:cNvSpPr/>
          <p:nvPr/>
        </p:nvSpPr>
        <p:spPr>
          <a:xfrm flipH="1">
            <a:off x="7164288" y="2897040"/>
            <a:ext cx="1296144" cy="1324048"/>
          </a:xfrm>
          <a:prstGeom prst="ellipse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 smtClean="0"/>
              <a:t>127,0 </a:t>
            </a:r>
            <a:r>
              <a:rPr lang="ru-RU" i="1" dirty="0" smtClean="0"/>
              <a:t>тыс.рублей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401080" cy="928670"/>
          </a:xfrm>
        </p:spPr>
        <p:txBody>
          <a:bodyPr>
            <a:normAutofit/>
          </a:bodyPr>
          <a:lstStyle/>
          <a:p>
            <a:r>
              <a:rPr lang="ru-RU" dirty="0" smtClean="0"/>
              <a:t>Расходы на Культуру</a:t>
            </a:r>
            <a:endParaRPr lang="ru-RU" dirty="0"/>
          </a:p>
        </p:txBody>
      </p:sp>
      <p:pic>
        <p:nvPicPr>
          <p:cNvPr id="4" name="Содержимое 3" descr="i (8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000760" y="785794"/>
            <a:ext cx="2786082" cy="2214578"/>
          </a:xfrm>
        </p:spPr>
      </p:pic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529872567"/>
              </p:ext>
            </p:extLst>
          </p:nvPr>
        </p:nvGraphicFramePr>
        <p:xfrm>
          <a:off x="6732240" y="3861048"/>
          <a:ext cx="2197478" cy="25683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Овал 5"/>
          <p:cNvSpPr/>
          <p:nvPr/>
        </p:nvSpPr>
        <p:spPr>
          <a:xfrm>
            <a:off x="428596" y="1071546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71472" y="1000108"/>
            <a:ext cx="5143536" cy="3970318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Финансовое обеспечение выполнения  муниципального задания Вербовологовского СДК учреждениями культуры –в </a:t>
            </a:r>
            <a:r>
              <a:rPr lang="ru-RU" dirty="0" smtClean="0"/>
              <a:t>2023 </a:t>
            </a:r>
            <a:r>
              <a:rPr lang="ru-RU" dirty="0" smtClean="0"/>
              <a:t>году -    </a:t>
            </a:r>
            <a:r>
              <a:rPr lang="ru-RU" dirty="0" smtClean="0"/>
              <a:t>5113,2 </a:t>
            </a:r>
            <a:r>
              <a:rPr lang="ru-RU" dirty="0" err="1" smtClean="0"/>
              <a:t>тыс.рублей</a:t>
            </a:r>
            <a:r>
              <a:rPr lang="ru-RU" dirty="0" smtClean="0"/>
              <a:t>. Запланированы средства на ремонт кровли здания ДК в рамках инициативного бюджетирования в сумме 2774,2 </a:t>
            </a:r>
            <a:r>
              <a:rPr lang="ru-RU" dirty="0" err="1" smtClean="0"/>
              <a:t>тыс.рублей</a:t>
            </a:r>
            <a:r>
              <a:rPr lang="ru-RU" dirty="0" smtClean="0"/>
              <a:t>. В рамках федеральной программы планируется приобретение одежды сцены на сумму 402,4 </a:t>
            </a:r>
            <a:r>
              <a:rPr lang="ru-RU" dirty="0" err="1" smtClean="0"/>
              <a:t>тыс.рублей</a:t>
            </a:r>
            <a:r>
              <a:rPr lang="ru-RU" dirty="0" smtClean="0"/>
              <a:t>.</a:t>
            </a:r>
            <a:endParaRPr lang="ru-RU" dirty="0" smtClean="0"/>
          </a:p>
          <a:p>
            <a:endParaRPr lang="ru-RU" dirty="0"/>
          </a:p>
          <a:p>
            <a:r>
              <a:rPr lang="ru-RU" dirty="0"/>
              <a:t>в </a:t>
            </a:r>
            <a:r>
              <a:rPr lang="ru-RU" dirty="0" smtClean="0"/>
              <a:t>2024году </a:t>
            </a:r>
            <a:r>
              <a:rPr lang="ru-RU" dirty="0"/>
              <a:t>-    </a:t>
            </a:r>
            <a:r>
              <a:rPr lang="ru-RU" dirty="0" smtClean="0"/>
              <a:t>1828,4 </a:t>
            </a:r>
            <a:r>
              <a:rPr lang="ru-RU" dirty="0"/>
              <a:t>тыс.рублей </a:t>
            </a:r>
          </a:p>
          <a:p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 smtClean="0"/>
              <a:t>2025году </a:t>
            </a:r>
            <a:r>
              <a:rPr lang="ru-RU" dirty="0"/>
              <a:t>-    </a:t>
            </a:r>
            <a:r>
              <a:rPr lang="ru-RU" dirty="0" smtClean="0"/>
              <a:t>1702,9 </a:t>
            </a:r>
            <a:r>
              <a:rPr lang="ru-RU" dirty="0" smtClean="0"/>
              <a:t>тыс.рублей</a:t>
            </a:r>
            <a:endParaRPr lang="ru-RU" dirty="0"/>
          </a:p>
          <a:p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571472" y="3429000"/>
            <a:ext cx="142876" cy="142876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43050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Финансирование мероприятий по развитию жилищно-коммунальной инфраструктуры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883196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pPr>
              <a:buFontTx/>
              <a:buChar char="-"/>
            </a:pP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год -Благоустройство 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-675,0 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тыс.руб.,</a:t>
            </a:r>
          </a:p>
          <a:p>
            <a:pPr>
              <a:buFontTx/>
              <a:buChar char="-"/>
            </a:pP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год -Благоустройство 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-424,8 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тыс.руб.,</a:t>
            </a:r>
          </a:p>
          <a:p>
            <a:pPr>
              <a:buFontTx/>
              <a:buChar char="-"/>
            </a:pP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2025 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год -Благоустройство 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401,0 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тыс.руб.,</a:t>
            </a:r>
          </a:p>
          <a:p>
            <a:pPr>
              <a:buFontTx/>
              <a:buChar char="-"/>
            </a:pPr>
            <a:endParaRPr lang="ru-RU" sz="1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>
    <a:txDef>
      <a:spPr>
        <a:solidFill>
          <a:schemeClr val="bg2"/>
        </a:solidFill>
      </a:spPr>
      <a:bodyPr wrap="square" rtlCol="0">
        <a:spAutoFit/>
      </a:bodyPr>
      <a:lstStyle>
        <a:defPPr>
          <a:defRPr dirty="0" smtClean="0"/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25265</TotalTime>
  <Words>429</Words>
  <Application>Microsoft Office PowerPoint</Application>
  <PresentationFormat>Экран (4:3)</PresentationFormat>
  <Paragraphs>95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Arial</vt:lpstr>
      <vt:lpstr>Book Antiqua</vt:lpstr>
      <vt:lpstr>Lucida Sans</vt:lpstr>
      <vt:lpstr>Times New Roman</vt:lpstr>
      <vt:lpstr>Wingdings</vt:lpstr>
      <vt:lpstr>Wingdings 2</vt:lpstr>
      <vt:lpstr>Wingdings 3</vt:lpstr>
      <vt:lpstr>Апекс</vt:lpstr>
      <vt:lpstr>бюджет вербовологовского сельского поселения Дубовского района на 2023 год и на плановый период 2024 и 2025 годов</vt:lpstr>
      <vt:lpstr>Основные параметры местного бюджета на 2023 год</vt:lpstr>
      <vt:lpstr>Основные параметры местного бюджета на плановый период 2024 года</vt:lpstr>
      <vt:lpstr>Основные параметры местного бюджета на плановый период 2025 года</vt:lpstr>
      <vt:lpstr>Динамика доходов бюджета Вербовологовского сельского поселения    2020-2025 годы</vt:lpstr>
      <vt:lpstr>Налоговые и неналоговые доходы местного бюджета</vt:lpstr>
      <vt:lpstr>Расходы местного бюджета ,формируемые в рамках муниципальных программ Вербовологовского сельского поселения и непрограммные расходы</vt:lpstr>
      <vt:lpstr>Расходы на Культуру</vt:lpstr>
      <vt:lpstr>Финансирование мероприятий по развитию жилищно-коммунальной инфраструктуры</vt:lpstr>
      <vt:lpstr>Структура Безвозмездных поступлений (в сопоставимых условиях) в 2022 -2025 годах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Проект бюджета Барабанщиковскго сельского поселения 2016г.</dc:title>
  <dc:creator>1</dc:creator>
  <cp:lastModifiedBy>Пользователь</cp:lastModifiedBy>
  <cp:revision>261</cp:revision>
  <dcterms:created xsi:type="dcterms:W3CDTF">2015-12-04T10:25:22Z</dcterms:created>
  <dcterms:modified xsi:type="dcterms:W3CDTF">2023-07-21T12:02:13Z</dcterms:modified>
</cp:coreProperties>
</file>