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EF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7" autoAdjust="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://verbologovsp.ru/Upload/Files/r._88_ot_26.02.25_izmen_po_zem_nalogu.doc" TargetMode="External"/><Relationship Id="rId2" Type="http://schemas.openxmlformats.org/officeDocument/2006/relationships/hyperlink" Target="http://verbologovsp.ru/Upload/Files/r._77_ot_07.10.24_izmen_po_zem_nalogu.doc" TargetMode="External"/><Relationship Id="rId1" Type="http://schemas.openxmlformats.org/officeDocument/2006/relationships/hyperlink" Target="http://verbologovsp.ru/Upload/Files/r.40_ot_28.11.22_o_zemelnom_naloge.doc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://verbologovsp.ru/Upload/Files/r._88_ot_26.02.25_izmen_po_zem_nalogu.doc" TargetMode="External"/><Relationship Id="rId2" Type="http://schemas.openxmlformats.org/officeDocument/2006/relationships/hyperlink" Target="http://verbologovsp.ru/Upload/Files/r._77_ot_07.10.24_izmen_po_zem_nalogu.doc" TargetMode="External"/><Relationship Id="rId1" Type="http://schemas.openxmlformats.org/officeDocument/2006/relationships/hyperlink" Target="http://verbologovsp.ru/Upload/Files/r.40_ot_28.11.22_o_zemelnom_naloge.doc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9F386F-AC33-41AF-AE5B-54B58E45EA0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AE93AE-F8D7-4166-95C2-2A02C82E316D}">
      <dgm:prSet phldrT="[Текст]"/>
      <dgm:spPr/>
      <dgm:t>
        <a:bodyPr/>
        <a:lstStyle/>
        <a:p>
          <a:r>
            <a:rPr lang="ru-RU" dirty="0" smtClean="0"/>
            <a:t>Решение №40 от 28.11.22</a:t>
          </a:r>
          <a:endParaRPr lang="ru-RU" dirty="0"/>
        </a:p>
      </dgm:t>
    </dgm:pt>
    <dgm:pt modelId="{5EC281D1-F234-495C-83E5-DFECC3A0AD4A}" type="parTrans" cxnId="{75A0D274-507F-4A16-8B4F-2A0ED9987793}">
      <dgm:prSet/>
      <dgm:spPr/>
      <dgm:t>
        <a:bodyPr/>
        <a:lstStyle/>
        <a:p>
          <a:endParaRPr lang="ru-RU"/>
        </a:p>
      </dgm:t>
    </dgm:pt>
    <dgm:pt modelId="{1CDB39BF-91C5-4873-8BBC-433AA736DF2D}" type="sibTrans" cxnId="{75A0D274-507F-4A16-8B4F-2A0ED9987793}">
      <dgm:prSet/>
      <dgm:spPr/>
      <dgm:t>
        <a:bodyPr/>
        <a:lstStyle/>
        <a:p>
          <a:endParaRPr lang="ru-RU"/>
        </a:p>
      </dgm:t>
    </dgm:pt>
    <dgm:pt modelId="{30875608-1C1B-4A7F-B30E-15F4471D8946}">
      <dgm:prSet phldrT="[Текст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1"/>
            </a:rPr>
            <a:t>http://verbologovsp.ru/Upload/Files/r.40_ot_28.11.22_o_zemelnom_naloge.doc</a:t>
          </a:r>
          <a:endParaRPr lang="ru-RU" dirty="0"/>
        </a:p>
      </dgm:t>
    </dgm:pt>
    <dgm:pt modelId="{8A9F683C-2696-41F9-959F-86FE100DDB6C}" type="parTrans" cxnId="{4AA13441-B59F-401F-B8D8-902229221F29}">
      <dgm:prSet/>
      <dgm:spPr/>
      <dgm:t>
        <a:bodyPr/>
        <a:lstStyle/>
        <a:p>
          <a:endParaRPr lang="ru-RU"/>
        </a:p>
      </dgm:t>
    </dgm:pt>
    <dgm:pt modelId="{126DBA34-115F-4992-AA33-557BE9B93E11}" type="sibTrans" cxnId="{4AA13441-B59F-401F-B8D8-902229221F29}">
      <dgm:prSet/>
      <dgm:spPr/>
      <dgm:t>
        <a:bodyPr/>
        <a:lstStyle/>
        <a:p>
          <a:endParaRPr lang="ru-RU"/>
        </a:p>
      </dgm:t>
    </dgm:pt>
    <dgm:pt modelId="{F6CDD136-B047-4F3D-B056-DCF25C954A79}">
      <dgm:prSet phldrT="[Текст]"/>
      <dgm:spPr/>
      <dgm:t>
        <a:bodyPr/>
        <a:lstStyle/>
        <a:p>
          <a:r>
            <a:rPr lang="ru-RU" dirty="0" smtClean="0"/>
            <a:t>Решение №77 от 07.10.24</a:t>
          </a:r>
          <a:endParaRPr lang="ru-RU" dirty="0"/>
        </a:p>
      </dgm:t>
    </dgm:pt>
    <dgm:pt modelId="{F7B082E5-EFB7-4CB7-8EF7-9DF917FC0E81}" type="parTrans" cxnId="{90A421CA-468C-44C1-94A8-F6D5E67A8478}">
      <dgm:prSet/>
      <dgm:spPr/>
      <dgm:t>
        <a:bodyPr/>
        <a:lstStyle/>
        <a:p>
          <a:endParaRPr lang="ru-RU"/>
        </a:p>
      </dgm:t>
    </dgm:pt>
    <dgm:pt modelId="{B4E16AC6-CD31-40FB-81C8-C82F04616C09}" type="sibTrans" cxnId="{90A421CA-468C-44C1-94A8-F6D5E67A8478}">
      <dgm:prSet/>
      <dgm:spPr/>
      <dgm:t>
        <a:bodyPr/>
        <a:lstStyle/>
        <a:p>
          <a:endParaRPr lang="ru-RU"/>
        </a:p>
      </dgm:t>
    </dgm:pt>
    <dgm:pt modelId="{9D4FCCDC-3053-4E10-B524-142B00A7BC07}">
      <dgm:prSet phldrT="[Текст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2"/>
            </a:rPr>
            <a:t>http://verbologovsp.ru/Upload/Files/r._77_ot_07.10.24_izmen_po_zem_nalogu.doc</a:t>
          </a:r>
          <a:endParaRPr lang="ru-RU" dirty="0"/>
        </a:p>
      </dgm:t>
    </dgm:pt>
    <dgm:pt modelId="{6DE83806-9DA1-4DB8-9FC7-C17BB6E0C75D}" type="parTrans" cxnId="{3701CC96-E73D-4541-BC48-AA278A9DA8BF}">
      <dgm:prSet/>
      <dgm:spPr/>
      <dgm:t>
        <a:bodyPr/>
        <a:lstStyle/>
        <a:p>
          <a:endParaRPr lang="ru-RU"/>
        </a:p>
      </dgm:t>
    </dgm:pt>
    <dgm:pt modelId="{5A0A4716-B706-47AD-8F22-0A43B6AA8507}" type="sibTrans" cxnId="{3701CC96-E73D-4541-BC48-AA278A9DA8BF}">
      <dgm:prSet/>
      <dgm:spPr/>
      <dgm:t>
        <a:bodyPr/>
        <a:lstStyle/>
        <a:p>
          <a:endParaRPr lang="ru-RU"/>
        </a:p>
      </dgm:t>
    </dgm:pt>
    <dgm:pt modelId="{77BBA95A-6B3E-470A-899A-BB45B770AB61}">
      <dgm:prSet phldrT="[Текст]"/>
      <dgm:spPr/>
      <dgm:t>
        <a:bodyPr/>
        <a:lstStyle/>
        <a:p>
          <a:r>
            <a:rPr lang="ru-RU" dirty="0" smtClean="0"/>
            <a:t>Решение №88 от 26.02.25</a:t>
          </a:r>
          <a:endParaRPr lang="ru-RU" dirty="0"/>
        </a:p>
      </dgm:t>
    </dgm:pt>
    <dgm:pt modelId="{764ED00B-DEF7-4B64-804E-E237DAC692B8}" type="parTrans" cxnId="{FD56DC6A-5561-46D8-B5EC-F555DA6892B8}">
      <dgm:prSet/>
      <dgm:spPr/>
      <dgm:t>
        <a:bodyPr/>
        <a:lstStyle/>
        <a:p>
          <a:endParaRPr lang="ru-RU"/>
        </a:p>
      </dgm:t>
    </dgm:pt>
    <dgm:pt modelId="{10553516-FA22-45FF-A56A-C19265CD4B95}" type="sibTrans" cxnId="{FD56DC6A-5561-46D8-B5EC-F555DA6892B8}">
      <dgm:prSet/>
      <dgm:spPr/>
      <dgm:t>
        <a:bodyPr/>
        <a:lstStyle/>
        <a:p>
          <a:endParaRPr lang="ru-RU"/>
        </a:p>
      </dgm:t>
    </dgm:pt>
    <dgm:pt modelId="{DB665FD6-7E1C-4741-A456-F28D722040DE}">
      <dgm:prSet phldrT="[Текст]"/>
      <dgm:spPr/>
      <dgm:t>
        <a:bodyPr/>
        <a:lstStyle/>
        <a:p>
          <a:r>
            <a:rPr lang="en-US" dirty="0" smtClean="0">
              <a:hlinkClick xmlns:r="http://schemas.openxmlformats.org/officeDocument/2006/relationships" r:id="rId3"/>
            </a:rPr>
            <a:t>http://verbologovsp.ru/Upload/Files/r._88_ot_26.02.25_izmen_po_zem_nalogu.doc</a:t>
          </a:r>
          <a:endParaRPr lang="ru-RU" dirty="0"/>
        </a:p>
      </dgm:t>
    </dgm:pt>
    <dgm:pt modelId="{40B6AF4C-C8C7-4E53-AB38-86CAE955DC66}" type="parTrans" cxnId="{84B398B8-2160-44F2-A8A4-9BDB03A4B9E0}">
      <dgm:prSet/>
      <dgm:spPr/>
      <dgm:t>
        <a:bodyPr/>
        <a:lstStyle/>
        <a:p>
          <a:endParaRPr lang="ru-RU"/>
        </a:p>
      </dgm:t>
    </dgm:pt>
    <dgm:pt modelId="{41AA01D8-AAE7-4279-876D-0BDAE9D91965}" type="sibTrans" cxnId="{84B398B8-2160-44F2-A8A4-9BDB03A4B9E0}">
      <dgm:prSet/>
      <dgm:spPr/>
      <dgm:t>
        <a:bodyPr/>
        <a:lstStyle/>
        <a:p>
          <a:endParaRPr lang="ru-RU"/>
        </a:p>
      </dgm:t>
    </dgm:pt>
    <dgm:pt modelId="{2BEF99A8-6EAD-4609-B34A-3D5649B28038}">
      <dgm:prSet phldrT="[Текст]"/>
      <dgm:spPr/>
      <dgm:t>
        <a:bodyPr/>
        <a:lstStyle/>
        <a:p>
          <a:endParaRPr lang="ru-RU" dirty="0"/>
        </a:p>
      </dgm:t>
    </dgm:pt>
    <dgm:pt modelId="{67D9BEAA-A85E-4E5C-A1E4-F8279450296B}" type="parTrans" cxnId="{E304040B-E9D0-44F3-BB62-5F422B4CAF94}">
      <dgm:prSet/>
      <dgm:spPr/>
    </dgm:pt>
    <dgm:pt modelId="{FE991FE7-E9BF-45A0-845A-9EE2B5AA49BB}" type="sibTrans" cxnId="{E304040B-E9D0-44F3-BB62-5F422B4CAF94}">
      <dgm:prSet/>
      <dgm:spPr/>
    </dgm:pt>
    <dgm:pt modelId="{56BE148E-E20B-4FA0-A29D-98360DE7AD23}" type="pres">
      <dgm:prSet presAssocID="{119F386F-AC33-41AF-AE5B-54B58E45EA0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DB1A5B-F24B-492A-81E6-9DF934837D02}" type="pres">
      <dgm:prSet presAssocID="{A6AE93AE-F8D7-4166-95C2-2A02C82E316D}" presName="composite" presStyleCnt="0"/>
      <dgm:spPr/>
    </dgm:pt>
    <dgm:pt modelId="{F29AD5B0-BEE2-4FDF-9916-3152E992E14F}" type="pres">
      <dgm:prSet presAssocID="{A6AE93AE-F8D7-4166-95C2-2A02C82E316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0C9168-8138-4626-958C-7C927020868F}" type="pres">
      <dgm:prSet presAssocID="{A6AE93AE-F8D7-4166-95C2-2A02C82E316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F3B1F8-ACF4-4EFB-9637-E3FE9135A0D1}" type="pres">
      <dgm:prSet presAssocID="{1CDB39BF-91C5-4873-8BBC-433AA736DF2D}" presName="sp" presStyleCnt="0"/>
      <dgm:spPr/>
    </dgm:pt>
    <dgm:pt modelId="{5C09F53A-4ED9-4E39-8A92-BA2959412DC6}" type="pres">
      <dgm:prSet presAssocID="{F6CDD136-B047-4F3D-B056-DCF25C954A79}" presName="composite" presStyleCnt="0"/>
      <dgm:spPr/>
    </dgm:pt>
    <dgm:pt modelId="{C525917B-0241-4055-AE70-F3CE2553FFD5}" type="pres">
      <dgm:prSet presAssocID="{F6CDD136-B047-4F3D-B056-DCF25C954A7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6B0032-9E2D-46E3-B70E-64D03C9FC771}" type="pres">
      <dgm:prSet presAssocID="{F6CDD136-B047-4F3D-B056-DCF25C954A7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624897-3A82-4C0A-9201-58FDF3FB94A4}" type="pres">
      <dgm:prSet presAssocID="{B4E16AC6-CD31-40FB-81C8-C82F04616C09}" presName="sp" presStyleCnt="0"/>
      <dgm:spPr/>
    </dgm:pt>
    <dgm:pt modelId="{CA0B7367-7BB9-4FBA-A16D-DEF42346A162}" type="pres">
      <dgm:prSet presAssocID="{77BBA95A-6B3E-470A-899A-BB45B770AB61}" presName="composite" presStyleCnt="0"/>
      <dgm:spPr/>
    </dgm:pt>
    <dgm:pt modelId="{D73CA63D-B4FC-4633-9FBE-F073E4C85092}" type="pres">
      <dgm:prSet presAssocID="{77BBA95A-6B3E-470A-899A-BB45B770AB61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38D403-322C-4AE6-8C13-9A8E22992C37}" type="pres">
      <dgm:prSet presAssocID="{77BBA95A-6B3E-470A-899A-BB45B770AB61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AFBFDF-2100-4C1C-B6DC-1B28138849E7}" type="presOf" srcId="{30875608-1C1B-4A7F-B30E-15F4471D8946}" destId="{9C0C9168-8138-4626-958C-7C927020868F}" srcOrd="0" destOrd="0" presId="urn:microsoft.com/office/officeart/2005/8/layout/chevron2"/>
    <dgm:cxn modelId="{75A0D274-507F-4A16-8B4F-2A0ED9987793}" srcId="{119F386F-AC33-41AF-AE5B-54B58E45EA09}" destId="{A6AE93AE-F8D7-4166-95C2-2A02C82E316D}" srcOrd="0" destOrd="0" parTransId="{5EC281D1-F234-495C-83E5-DFECC3A0AD4A}" sibTransId="{1CDB39BF-91C5-4873-8BBC-433AA736DF2D}"/>
    <dgm:cxn modelId="{FD56DC6A-5561-46D8-B5EC-F555DA6892B8}" srcId="{119F386F-AC33-41AF-AE5B-54B58E45EA09}" destId="{77BBA95A-6B3E-470A-899A-BB45B770AB61}" srcOrd="2" destOrd="0" parTransId="{764ED00B-DEF7-4B64-804E-E237DAC692B8}" sibTransId="{10553516-FA22-45FF-A56A-C19265CD4B95}"/>
    <dgm:cxn modelId="{E304040B-E9D0-44F3-BB62-5F422B4CAF94}" srcId="{77BBA95A-6B3E-470A-899A-BB45B770AB61}" destId="{2BEF99A8-6EAD-4609-B34A-3D5649B28038}" srcOrd="1" destOrd="0" parTransId="{67D9BEAA-A85E-4E5C-A1E4-F8279450296B}" sibTransId="{FE991FE7-E9BF-45A0-845A-9EE2B5AA49BB}"/>
    <dgm:cxn modelId="{56BA94CF-DF1A-4357-A1DB-2AF8AB0BDEB6}" type="presOf" srcId="{9D4FCCDC-3053-4E10-B524-142B00A7BC07}" destId="{586B0032-9E2D-46E3-B70E-64D03C9FC771}" srcOrd="0" destOrd="0" presId="urn:microsoft.com/office/officeart/2005/8/layout/chevron2"/>
    <dgm:cxn modelId="{4AA13441-B59F-401F-B8D8-902229221F29}" srcId="{A6AE93AE-F8D7-4166-95C2-2A02C82E316D}" destId="{30875608-1C1B-4A7F-B30E-15F4471D8946}" srcOrd="0" destOrd="0" parTransId="{8A9F683C-2696-41F9-959F-86FE100DDB6C}" sibTransId="{126DBA34-115F-4992-AA33-557BE9B93E11}"/>
    <dgm:cxn modelId="{84B398B8-2160-44F2-A8A4-9BDB03A4B9E0}" srcId="{77BBA95A-6B3E-470A-899A-BB45B770AB61}" destId="{DB665FD6-7E1C-4741-A456-F28D722040DE}" srcOrd="0" destOrd="0" parTransId="{40B6AF4C-C8C7-4E53-AB38-86CAE955DC66}" sibTransId="{41AA01D8-AAE7-4279-876D-0BDAE9D91965}"/>
    <dgm:cxn modelId="{47639A99-8849-4214-B380-C54E1790DF65}" type="presOf" srcId="{A6AE93AE-F8D7-4166-95C2-2A02C82E316D}" destId="{F29AD5B0-BEE2-4FDF-9916-3152E992E14F}" srcOrd="0" destOrd="0" presId="urn:microsoft.com/office/officeart/2005/8/layout/chevron2"/>
    <dgm:cxn modelId="{BFCB17B1-8131-4FFF-96A2-0B61B20FBF29}" type="presOf" srcId="{2BEF99A8-6EAD-4609-B34A-3D5649B28038}" destId="{1238D403-322C-4AE6-8C13-9A8E22992C37}" srcOrd="0" destOrd="1" presId="urn:microsoft.com/office/officeart/2005/8/layout/chevron2"/>
    <dgm:cxn modelId="{A56B9A0F-6B7F-40E4-83AC-1DB1EA47A5C8}" type="presOf" srcId="{F6CDD136-B047-4F3D-B056-DCF25C954A79}" destId="{C525917B-0241-4055-AE70-F3CE2553FFD5}" srcOrd="0" destOrd="0" presId="urn:microsoft.com/office/officeart/2005/8/layout/chevron2"/>
    <dgm:cxn modelId="{063EE771-91EF-4DB1-A9EC-82B2D9C85829}" type="presOf" srcId="{119F386F-AC33-41AF-AE5B-54B58E45EA09}" destId="{56BE148E-E20B-4FA0-A29D-98360DE7AD23}" srcOrd="0" destOrd="0" presId="urn:microsoft.com/office/officeart/2005/8/layout/chevron2"/>
    <dgm:cxn modelId="{A5E9C64D-7EFC-494E-8DED-447B51E76DA3}" type="presOf" srcId="{77BBA95A-6B3E-470A-899A-BB45B770AB61}" destId="{D73CA63D-B4FC-4633-9FBE-F073E4C85092}" srcOrd="0" destOrd="0" presId="urn:microsoft.com/office/officeart/2005/8/layout/chevron2"/>
    <dgm:cxn modelId="{90A421CA-468C-44C1-94A8-F6D5E67A8478}" srcId="{119F386F-AC33-41AF-AE5B-54B58E45EA09}" destId="{F6CDD136-B047-4F3D-B056-DCF25C954A79}" srcOrd="1" destOrd="0" parTransId="{F7B082E5-EFB7-4CB7-8EF7-9DF917FC0E81}" sibTransId="{B4E16AC6-CD31-40FB-81C8-C82F04616C09}"/>
    <dgm:cxn modelId="{19D54D5E-736B-4FE0-826D-18F0F457AE15}" type="presOf" srcId="{DB665FD6-7E1C-4741-A456-F28D722040DE}" destId="{1238D403-322C-4AE6-8C13-9A8E22992C37}" srcOrd="0" destOrd="0" presId="urn:microsoft.com/office/officeart/2005/8/layout/chevron2"/>
    <dgm:cxn modelId="{3701CC96-E73D-4541-BC48-AA278A9DA8BF}" srcId="{F6CDD136-B047-4F3D-B056-DCF25C954A79}" destId="{9D4FCCDC-3053-4E10-B524-142B00A7BC07}" srcOrd="0" destOrd="0" parTransId="{6DE83806-9DA1-4DB8-9FC7-C17BB6E0C75D}" sibTransId="{5A0A4716-B706-47AD-8F22-0A43B6AA8507}"/>
    <dgm:cxn modelId="{528A9440-EE11-4487-9E5D-1174D95FAC0F}" type="presParOf" srcId="{56BE148E-E20B-4FA0-A29D-98360DE7AD23}" destId="{62DB1A5B-F24B-492A-81E6-9DF934837D02}" srcOrd="0" destOrd="0" presId="urn:microsoft.com/office/officeart/2005/8/layout/chevron2"/>
    <dgm:cxn modelId="{9B7067CC-60C0-4D00-9E90-219F14B78455}" type="presParOf" srcId="{62DB1A5B-F24B-492A-81E6-9DF934837D02}" destId="{F29AD5B0-BEE2-4FDF-9916-3152E992E14F}" srcOrd="0" destOrd="0" presId="urn:microsoft.com/office/officeart/2005/8/layout/chevron2"/>
    <dgm:cxn modelId="{6418E938-5833-41F5-9D17-4E93FECE27F3}" type="presParOf" srcId="{62DB1A5B-F24B-492A-81E6-9DF934837D02}" destId="{9C0C9168-8138-4626-958C-7C927020868F}" srcOrd="1" destOrd="0" presId="urn:microsoft.com/office/officeart/2005/8/layout/chevron2"/>
    <dgm:cxn modelId="{5C20474A-231E-4B0A-97C9-94B6A8F6049E}" type="presParOf" srcId="{56BE148E-E20B-4FA0-A29D-98360DE7AD23}" destId="{3FF3B1F8-ACF4-4EFB-9637-E3FE9135A0D1}" srcOrd="1" destOrd="0" presId="urn:microsoft.com/office/officeart/2005/8/layout/chevron2"/>
    <dgm:cxn modelId="{C9670380-D136-44A6-AFAB-A0F17C0C94FE}" type="presParOf" srcId="{56BE148E-E20B-4FA0-A29D-98360DE7AD23}" destId="{5C09F53A-4ED9-4E39-8A92-BA2959412DC6}" srcOrd="2" destOrd="0" presId="urn:microsoft.com/office/officeart/2005/8/layout/chevron2"/>
    <dgm:cxn modelId="{9F7A8172-0703-4B26-ACA2-8C40B54D9112}" type="presParOf" srcId="{5C09F53A-4ED9-4E39-8A92-BA2959412DC6}" destId="{C525917B-0241-4055-AE70-F3CE2553FFD5}" srcOrd="0" destOrd="0" presId="urn:microsoft.com/office/officeart/2005/8/layout/chevron2"/>
    <dgm:cxn modelId="{1D27C93A-FB94-4337-98C1-D87129151191}" type="presParOf" srcId="{5C09F53A-4ED9-4E39-8A92-BA2959412DC6}" destId="{586B0032-9E2D-46E3-B70E-64D03C9FC771}" srcOrd="1" destOrd="0" presId="urn:microsoft.com/office/officeart/2005/8/layout/chevron2"/>
    <dgm:cxn modelId="{AD9076F6-BC9E-4D67-A5DF-8AE412A3D6EC}" type="presParOf" srcId="{56BE148E-E20B-4FA0-A29D-98360DE7AD23}" destId="{4C624897-3A82-4C0A-9201-58FDF3FB94A4}" srcOrd="3" destOrd="0" presId="urn:microsoft.com/office/officeart/2005/8/layout/chevron2"/>
    <dgm:cxn modelId="{970CB4D8-6F11-423E-AA1C-3788FD24FB6D}" type="presParOf" srcId="{56BE148E-E20B-4FA0-A29D-98360DE7AD23}" destId="{CA0B7367-7BB9-4FBA-A16D-DEF42346A162}" srcOrd="4" destOrd="0" presId="urn:microsoft.com/office/officeart/2005/8/layout/chevron2"/>
    <dgm:cxn modelId="{C100CDFB-531E-4BAC-83B6-3682AA5227E0}" type="presParOf" srcId="{CA0B7367-7BB9-4FBA-A16D-DEF42346A162}" destId="{D73CA63D-B4FC-4633-9FBE-F073E4C85092}" srcOrd="0" destOrd="0" presId="urn:microsoft.com/office/officeart/2005/8/layout/chevron2"/>
    <dgm:cxn modelId="{F90A6361-875A-45AC-8D08-EB6D8BAB20A8}" type="presParOf" srcId="{CA0B7367-7BB9-4FBA-A16D-DEF42346A162}" destId="{1238D403-322C-4AE6-8C13-9A8E22992C3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9AD5B0-BEE2-4FDF-9916-3152E992E14F}">
      <dsp:nvSpPr>
        <dsp:cNvPr id="0" name=""/>
        <dsp:cNvSpPr/>
      </dsp:nvSpPr>
      <dsp:spPr>
        <a:xfrm rot="5400000">
          <a:off x="-254124" y="256621"/>
          <a:ext cx="1694163" cy="11859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Решение №40 от 28.11.22</a:t>
          </a:r>
          <a:endParaRPr lang="ru-RU" sz="1500" kern="1200" dirty="0"/>
        </a:p>
      </dsp:txBody>
      <dsp:txXfrm rot="-5400000">
        <a:off x="1" y="595453"/>
        <a:ext cx="1185914" cy="508249"/>
      </dsp:txXfrm>
    </dsp:sp>
    <dsp:sp modelId="{9C0C9168-8138-4626-958C-7C927020868F}">
      <dsp:nvSpPr>
        <dsp:cNvPr id="0" name=""/>
        <dsp:cNvSpPr/>
      </dsp:nvSpPr>
      <dsp:spPr>
        <a:xfrm rot="5400000">
          <a:off x="4120868" y="-2932456"/>
          <a:ext cx="1101206" cy="69711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hlinkClick xmlns:r="http://schemas.openxmlformats.org/officeDocument/2006/relationships" r:id="rId1"/>
            </a:rPr>
            <a:t>http://verbologovsp.ru/Upload/Files/r.40_ot_28.11.22_o_zemelnom_naloge.doc</a:t>
          </a:r>
          <a:endParaRPr lang="ru-RU" sz="1000" kern="1200" dirty="0"/>
        </a:p>
      </dsp:txBody>
      <dsp:txXfrm rot="-5400000">
        <a:off x="1185914" y="56254"/>
        <a:ext cx="6917358" cy="993694"/>
      </dsp:txXfrm>
    </dsp:sp>
    <dsp:sp modelId="{C525917B-0241-4055-AE70-F3CE2553FFD5}">
      <dsp:nvSpPr>
        <dsp:cNvPr id="0" name=""/>
        <dsp:cNvSpPr/>
      </dsp:nvSpPr>
      <dsp:spPr>
        <a:xfrm rot="5400000">
          <a:off x="-254124" y="1757752"/>
          <a:ext cx="1694163" cy="11859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Решение №77 от 07.10.24</a:t>
          </a:r>
          <a:endParaRPr lang="ru-RU" sz="1500" kern="1200" dirty="0"/>
        </a:p>
      </dsp:txBody>
      <dsp:txXfrm rot="-5400000">
        <a:off x="1" y="2096584"/>
        <a:ext cx="1185914" cy="508249"/>
      </dsp:txXfrm>
    </dsp:sp>
    <dsp:sp modelId="{586B0032-9E2D-46E3-B70E-64D03C9FC771}">
      <dsp:nvSpPr>
        <dsp:cNvPr id="0" name=""/>
        <dsp:cNvSpPr/>
      </dsp:nvSpPr>
      <dsp:spPr>
        <a:xfrm rot="5400000">
          <a:off x="4120868" y="-1431326"/>
          <a:ext cx="1101206" cy="69711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hlinkClick xmlns:r="http://schemas.openxmlformats.org/officeDocument/2006/relationships" r:id="rId2"/>
            </a:rPr>
            <a:t>http://verbologovsp.ru/Upload/Files/r._77_ot_07.10.24_izmen_po_zem_nalogu.doc</a:t>
          </a:r>
          <a:endParaRPr lang="ru-RU" sz="1000" kern="1200" dirty="0"/>
        </a:p>
      </dsp:txBody>
      <dsp:txXfrm rot="-5400000">
        <a:off x="1185914" y="1557384"/>
        <a:ext cx="6917358" cy="993694"/>
      </dsp:txXfrm>
    </dsp:sp>
    <dsp:sp modelId="{D73CA63D-B4FC-4633-9FBE-F073E4C85092}">
      <dsp:nvSpPr>
        <dsp:cNvPr id="0" name=""/>
        <dsp:cNvSpPr/>
      </dsp:nvSpPr>
      <dsp:spPr>
        <a:xfrm rot="5400000">
          <a:off x="-254124" y="3258882"/>
          <a:ext cx="1694163" cy="11859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Решение №88 от 26.02.25</a:t>
          </a:r>
          <a:endParaRPr lang="ru-RU" sz="1500" kern="1200" dirty="0"/>
        </a:p>
      </dsp:txBody>
      <dsp:txXfrm rot="-5400000">
        <a:off x="1" y="3597714"/>
        <a:ext cx="1185914" cy="508249"/>
      </dsp:txXfrm>
    </dsp:sp>
    <dsp:sp modelId="{1238D403-322C-4AE6-8C13-9A8E22992C37}">
      <dsp:nvSpPr>
        <dsp:cNvPr id="0" name=""/>
        <dsp:cNvSpPr/>
      </dsp:nvSpPr>
      <dsp:spPr>
        <a:xfrm rot="5400000">
          <a:off x="4120868" y="69804"/>
          <a:ext cx="1101206" cy="69711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>
              <a:hlinkClick xmlns:r="http://schemas.openxmlformats.org/officeDocument/2006/relationships" r:id="rId3"/>
            </a:rPr>
            <a:t>http://verbologovsp.ru/Upload/Files/r._88_ot_26.02.25_izmen_po_zem_nalogu.doc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kern="1200" dirty="0"/>
        </a:p>
      </dsp:txBody>
      <dsp:txXfrm rot="-5400000">
        <a:off x="1185914" y="3058514"/>
        <a:ext cx="6917358" cy="993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BBAE1C3-5251-466E-A6D0-5952AD7B1832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FCBEBE4-6729-480D-B3BF-39AC0B948FB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783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E1C3-5251-466E-A6D0-5952AD7B1832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BEBE4-6729-480D-B3BF-39AC0B948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655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E1C3-5251-466E-A6D0-5952AD7B1832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BEBE4-6729-480D-B3BF-39AC0B948FB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1708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E1C3-5251-466E-A6D0-5952AD7B1832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BEBE4-6729-480D-B3BF-39AC0B948FB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2814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E1C3-5251-466E-A6D0-5952AD7B1832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BEBE4-6729-480D-B3BF-39AC0B948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374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E1C3-5251-466E-A6D0-5952AD7B1832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BEBE4-6729-480D-B3BF-39AC0B948FB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120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E1C3-5251-466E-A6D0-5952AD7B1832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BEBE4-6729-480D-B3BF-39AC0B948FB8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10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E1C3-5251-466E-A6D0-5952AD7B1832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BEBE4-6729-480D-B3BF-39AC0B948FB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710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E1C3-5251-466E-A6D0-5952AD7B1832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BEBE4-6729-480D-B3BF-39AC0B948FB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8011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E1C3-5251-466E-A6D0-5952AD7B1832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BEBE4-6729-480D-B3BF-39AC0B948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560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E1C3-5251-466E-A6D0-5952AD7B1832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BEBE4-6729-480D-B3BF-39AC0B948FB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490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E1C3-5251-466E-A6D0-5952AD7B1832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BEBE4-6729-480D-B3BF-39AC0B948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7102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E1C3-5251-466E-A6D0-5952AD7B1832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BEBE4-6729-480D-B3BF-39AC0B948FB8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85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E1C3-5251-466E-A6D0-5952AD7B1832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BEBE4-6729-480D-B3BF-39AC0B948FB8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0439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E1C3-5251-466E-A6D0-5952AD7B1832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BEBE4-6729-480D-B3BF-39AC0B948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5733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E1C3-5251-466E-A6D0-5952AD7B1832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BEBE4-6729-480D-B3BF-39AC0B948FB8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352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AE1C3-5251-466E-A6D0-5952AD7B1832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BEBE4-6729-480D-B3BF-39AC0B948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948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BBAE1C3-5251-466E-A6D0-5952AD7B1832}" type="datetimeFigureOut">
              <a:rPr lang="ru-RU" smtClean="0"/>
              <a:t>07.05.2025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CBEBE4-6729-480D-B3BF-39AC0B948F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91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56114" y="1593669"/>
            <a:ext cx="6851953" cy="1792995"/>
          </a:xfrm>
        </p:spPr>
        <p:txBody>
          <a:bodyPr/>
          <a:lstStyle/>
          <a:p>
            <a:r>
              <a:rPr lang="ru-RU" sz="4400" i="1" dirty="0" smtClean="0"/>
              <a:t>Льготы по земельному налогу участникам СВО</a:t>
            </a:r>
            <a:endParaRPr lang="ru-RU" sz="44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37055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Основание:</a:t>
            </a:r>
          </a:p>
          <a:p>
            <a:r>
              <a:rPr lang="ru-RU" sz="2000" dirty="0" smtClean="0"/>
              <a:t>Решение собрания депутатов </a:t>
            </a:r>
            <a:r>
              <a:rPr lang="ru-RU" sz="2000" dirty="0" err="1" smtClean="0"/>
              <a:t>Вербовологовского</a:t>
            </a:r>
            <a:r>
              <a:rPr lang="ru-RU" sz="2000" dirty="0" smtClean="0"/>
              <a:t> с/п от 28.11.2018 №56 «О земельном налоге» (с изменениями и дополнениями)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10838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4310743" y="579054"/>
            <a:ext cx="3875314" cy="97978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Льготная категория граждан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41394" y="2464524"/>
            <a:ext cx="2490438" cy="210747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граждане, призванные на военную службу по мобилизации в Вооруженные Силы Российской Федерации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978320" y="2551610"/>
            <a:ext cx="2699873" cy="202038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/>
              <a:t>граждане, заключившие в связи с участием в специальной военной операции контракт о прохождении военной службы или контракт о пребывании в добровольческом формировании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9373554">
            <a:off x="3204754" y="147174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1784640">
            <a:off x="8464731" y="150587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615543" y="2551611"/>
            <a:ext cx="3097855" cy="20203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супруг (супруга), несовершеннолетние дети, родители (усыновители)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5949263" y="159016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Двойная стрелка влево/вправо 20"/>
          <p:cNvSpPr/>
          <p:nvPr/>
        </p:nvSpPr>
        <p:spPr>
          <a:xfrm>
            <a:off x="3431832" y="3077172"/>
            <a:ext cx="1122751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Двойная стрелка влево/вправо 21"/>
          <p:cNvSpPr/>
          <p:nvPr/>
        </p:nvSpPr>
        <p:spPr>
          <a:xfrm>
            <a:off x="7872549" y="2979855"/>
            <a:ext cx="1081386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975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392629" y="586853"/>
            <a:ext cx="3536720" cy="914400"/>
          </a:xfrm>
          <a:prstGeom prst="roundRect">
            <a:avLst>
              <a:gd name="adj" fmla="val 0"/>
            </a:avLst>
          </a:prstGeom>
          <a:solidFill>
            <a:srgbClr val="ADEF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Подтверждающие документы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05218" y="2524836"/>
            <a:ext cx="2442949" cy="2988860"/>
          </a:xfrm>
          <a:prstGeom prst="roundRect">
            <a:avLst/>
          </a:prstGeom>
          <a:solidFill>
            <a:srgbClr val="ADEF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справка войсковой части, военного комиссариата или органа, выполняющего функции военного комиссариата, о призыве гражданина на военную службу по мобилизации в Вооруженные Силы Российской Федерации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585648" y="2524836"/>
            <a:ext cx="3343701" cy="2988860"/>
          </a:xfrm>
          <a:prstGeom prst="roundRect">
            <a:avLst/>
          </a:prstGeom>
          <a:solidFill>
            <a:srgbClr val="ADEF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копия свидетельства о заключении брака (для супруги (супруга), копия свидетельства о рождении ребенка, при необходимости – также копия свидетельства об установлении отцовства (для несовершеннолетних детей</a:t>
            </a:r>
            <a:r>
              <a:rPr lang="ru-RU" sz="1400" dirty="0" smtClean="0">
                <a:solidFill>
                  <a:schemeClr val="tx1"/>
                </a:solidFill>
              </a:rPr>
              <a:t>), копия свидетельства о рождении участника СВО (для родителей (усыновителей), копия акта об усыновлении (для усыновителей)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9198591" y="2524836"/>
            <a:ext cx="2483893" cy="2988860"/>
          </a:xfrm>
          <a:prstGeom prst="roundRect">
            <a:avLst/>
          </a:prstGeom>
          <a:solidFill>
            <a:srgbClr val="ADEF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</a:rPr>
              <a:t>контракта о прохождении военной службы или контракта о пребывании в добровольческом формировании </a:t>
            </a:r>
          </a:p>
        </p:txBody>
      </p:sp>
      <p:sp>
        <p:nvSpPr>
          <p:cNvPr id="7" name="Стрелка вниз 6"/>
          <p:cNvSpPr/>
          <p:nvPr/>
        </p:nvSpPr>
        <p:spPr>
          <a:xfrm rot="2747866">
            <a:off x="3390482" y="1593669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5797468" y="154642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8836835">
            <a:off x="8289159" y="152166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578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961565" y="1514900"/>
            <a:ext cx="6196083" cy="2961565"/>
          </a:xfrm>
          <a:prstGeom prst="ellipse">
            <a:avLst/>
          </a:prstGeom>
          <a:solidFill>
            <a:srgbClr val="ADEF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Льгота предоставляется в </a:t>
            </a:r>
            <a:r>
              <a:rPr lang="ru-RU" sz="2400" dirty="0" err="1" smtClean="0">
                <a:solidFill>
                  <a:schemeClr val="tx1"/>
                </a:solidFill>
              </a:rPr>
              <a:t>беззаявительном</a:t>
            </a:r>
            <a:r>
              <a:rPr lang="ru-RU" sz="2400" dirty="0" smtClean="0">
                <a:solidFill>
                  <a:schemeClr val="tx1"/>
                </a:solidFill>
              </a:rPr>
              <a:t> порядке только для граждан, зарегистрированных на территории </a:t>
            </a:r>
            <a:r>
              <a:rPr lang="ru-RU" sz="2400" dirty="0" err="1" smtClean="0">
                <a:solidFill>
                  <a:schemeClr val="tx1"/>
                </a:solidFill>
              </a:rPr>
              <a:t>Вербовологовского</a:t>
            </a:r>
            <a:r>
              <a:rPr lang="ru-RU" sz="2400" dirty="0" smtClean="0">
                <a:solidFill>
                  <a:schemeClr val="tx1"/>
                </a:solidFill>
              </a:rPr>
              <a:t> сельского поселения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692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961565" y="1514900"/>
            <a:ext cx="6196083" cy="2961565"/>
          </a:xfrm>
          <a:prstGeom prst="ellipse">
            <a:avLst/>
          </a:prstGeom>
          <a:solidFill>
            <a:srgbClr val="ADEF4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Телефоны для справок: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Администрация </a:t>
            </a:r>
            <a:r>
              <a:rPr lang="ru-RU" sz="2400" dirty="0" err="1" smtClean="0">
                <a:solidFill>
                  <a:schemeClr val="tx1"/>
                </a:solidFill>
              </a:rPr>
              <a:t>Вербовологовского</a:t>
            </a:r>
            <a:r>
              <a:rPr lang="ru-RU" sz="2400" dirty="0" smtClean="0">
                <a:solidFill>
                  <a:schemeClr val="tx1"/>
                </a:solidFill>
              </a:rPr>
              <a:t> с/п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8(86377) 59-1-42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8(86377)59-1-23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Налоговая инспекция в </a:t>
            </a:r>
            <a:r>
              <a:rPr lang="ru-RU" sz="2400" dirty="0" err="1" smtClean="0">
                <a:solidFill>
                  <a:schemeClr val="tx1"/>
                </a:solidFill>
              </a:rPr>
              <a:t>с.Дубовское</a:t>
            </a:r>
            <a:r>
              <a:rPr lang="ru-RU" sz="2400" dirty="0" smtClean="0">
                <a:solidFill>
                  <a:schemeClr val="tx1"/>
                </a:solidFill>
              </a:rPr>
              <a:t> 8(86377) 5-10-98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775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90172315"/>
              </p:ext>
            </p:extLst>
          </p:nvPr>
        </p:nvGraphicFramePr>
        <p:xfrm>
          <a:off x="2002971" y="1436914"/>
          <a:ext cx="8157029" cy="4701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кругленный прямоугольник 3"/>
          <p:cNvSpPr/>
          <p:nvPr/>
        </p:nvSpPr>
        <p:spPr>
          <a:xfrm>
            <a:off x="3265714" y="740229"/>
            <a:ext cx="6775269" cy="6270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Ознакомится с полным текстом решений можно </a:t>
            </a:r>
            <a:r>
              <a:rPr lang="ru-RU" smtClean="0"/>
              <a:t>по ссылкам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22010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47</TotalTime>
  <Words>239</Words>
  <Application>Microsoft Office PowerPoint</Application>
  <PresentationFormat>Широкоэкранный</PresentationFormat>
  <Paragraphs>24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Garamond</vt:lpstr>
      <vt:lpstr>Натуральные материалы</vt:lpstr>
      <vt:lpstr>Льготы по земельному налогу участникам СВО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Льготы по земельному налогу участникам СВО</dc:title>
  <dc:creator>Пользователь</dc:creator>
  <cp:lastModifiedBy>Пользователь</cp:lastModifiedBy>
  <cp:revision>7</cp:revision>
  <dcterms:created xsi:type="dcterms:W3CDTF">2025-05-06T12:25:48Z</dcterms:created>
  <dcterms:modified xsi:type="dcterms:W3CDTF">2025-05-07T06:29:26Z</dcterms:modified>
</cp:coreProperties>
</file>