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74" r:id="rId4"/>
    <p:sldId id="275" r:id="rId5"/>
    <p:sldId id="267" r:id="rId6"/>
    <p:sldId id="276" r:id="rId7"/>
    <p:sldId id="277" r:id="rId8"/>
    <p:sldId id="266" r:id="rId9"/>
    <p:sldId id="270" r:id="rId10"/>
    <p:sldId id="264" r:id="rId11"/>
    <p:sldId id="28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B784FA"/>
    <a:srgbClr val="D5D0B5"/>
    <a:srgbClr val="0066FF"/>
    <a:srgbClr val="00FF00"/>
    <a:srgbClr val="FF5050"/>
    <a:srgbClr val="CC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67" autoAdjust="0"/>
    <p:restoredTop sz="90927" autoAdjust="0"/>
  </p:normalViewPr>
  <p:slideViewPr>
    <p:cSldViewPr>
      <p:cViewPr varScale="1">
        <p:scale>
          <a:sx n="116" d="100"/>
          <a:sy n="116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bubble3D val="0"/>
            <c:spPr>
              <a:solidFill>
                <a:srgbClr val="FF5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bubble3D val="0"/>
            <c:spPr>
              <a:solidFill>
                <a:srgbClr val="0066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bubble3D val="0"/>
            <c:spPr>
              <a:solidFill>
                <a:srgbClr val="FF99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bubble3D val="0"/>
            <c:spPr>
              <a:solidFill>
                <a:srgbClr val="CCFF33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5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6"/>
            <c:bubble3D val="0"/>
            <c:spPr>
              <a:solidFill>
                <a:schemeClr val="accent6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7"/>
            <c:bubble3D val="0"/>
            <c:explosion val="24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>
                <a:solidFill>
                  <a:srgbClr val="FF99FF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1"/>
              <c:layout>
                <c:manualLayout>
                  <c:x val="-1.5518170653711118E-2"/>
                  <c:y val="1.2548023439612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4905621097155519E-3"/>
                  <c:y val="-0.1022168817475541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521799880093431E-4"/>
                  <c:y val="-1.92664458850977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2179414999934959"/>
                  <c:y val="-3.2754390390412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единый селхозналог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аренда</c:v>
                </c:pt>
                <c:pt idx="6">
                  <c:v>штрафы</c:v>
                </c:pt>
                <c:pt idx="7">
                  <c:v>безвозмездные поступления</c:v>
                </c:pt>
                <c:pt idx="8">
                  <c:v>продажа земли</c:v>
                </c:pt>
                <c:pt idx="9">
                  <c:v>прочие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1344</c:v>
                </c:pt>
                <c:pt idx="1">
                  <c:v>47.8</c:v>
                </c:pt>
                <c:pt idx="2">
                  <c:v>324.2</c:v>
                </c:pt>
                <c:pt idx="3">
                  <c:v>1815.6</c:v>
                </c:pt>
                <c:pt idx="4">
                  <c:v>1.8</c:v>
                </c:pt>
                <c:pt idx="5">
                  <c:v>172</c:v>
                </c:pt>
                <c:pt idx="6">
                  <c:v>31.4</c:v>
                </c:pt>
                <c:pt idx="7">
                  <c:v>5616.6</c:v>
                </c:pt>
                <c:pt idx="8">
                  <c:v>10.4</c:v>
                </c:pt>
                <c:pt idx="9">
                  <c:v>19.399999999999999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965901157526957E-2"/>
          <c:y val="2.0962985063047827E-2"/>
          <c:w val="0.80466551147740373"/>
          <c:h val="0.7149901353294753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7030A0"/>
            </a:solidFill>
            <a:ln w="4762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налог на доходы физических лиц</c:v>
                </c:pt>
                <c:pt idx="2">
                  <c:v>единый сельхозналог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аренда имущества</c:v>
                </c:pt>
                <c:pt idx="7">
                  <c:v>компенсация затрат государства</c:v>
                </c:pt>
                <c:pt idx="8">
                  <c:v>штрафы</c:v>
                </c:pt>
                <c:pt idx="9">
                  <c:v>продажа ЗУ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19.399999999999999</c:v>
                </c:pt>
                <c:pt idx="1">
                  <c:v>1344</c:v>
                </c:pt>
                <c:pt idx="2">
                  <c:v>47.8</c:v>
                </c:pt>
                <c:pt idx="3">
                  <c:v>324.2</c:v>
                </c:pt>
                <c:pt idx="4">
                  <c:v>1815.6</c:v>
                </c:pt>
                <c:pt idx="5">
                  <c:v>1.8</c:v>
                </c:pt>
                <c:pt idx="6">
                  <c:v>168.1</c:v>
                </c:pt>
                <c:pt idx="7">
                  <c:v>3.9</c:v>
                </c:pt>
                <c:pt idx="8">
                  <c:v>31.4</c:v>
                </c:pt>
                <c:pt idx="9">
                  <c:v>10.4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99FF"/>
            </a:solidFill>
            <a:ln w="47625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99FF"/>
              </a:solidFill>
              <a:ln w="47625">
                <a:noFill/>
              </a:ln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2"/>
              <c:layout>
                <c:manualLayout>
                  <c:x val="4.9848283282691377E-3"/>
                  <c:y val="-1.4150898721349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налог на доходы физических лиц</c:v>
                </c:pt>
                <c:pt idx="2">
                  <c:v>единый сельхозналог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аренда имущества</c:v>
                </c:pt>
                <c:pt idx="7">
                  <c:v>компенсация затрат государства</c:v>
                </c:pt>
                <c:pt idx="8">
                  <c:v>штрафы</c:v>
                </c:pt>
                <c:pt idx="9">
                  <c:v>продажа ЗУ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1">
                  <c:v>753.2</c:v>
                </c:pt>
                <c:pt idx="2">
                  <c:v>84.9</c:v>
                </c:pt>
                <c:pt idx="3">
                  <c:v>252.4</c:v>
                </c:pt>
                <c:pt idx="4">
                  <c:v>1924.5</c:v>
                </c:pt>
                <c:pt idx="5">
                  <c:v>1.6</c:v>
                </c:pt>
                <c:pt idx="6">
                  <c:v>166.8</c:v>
                </c:pt>
                <c:pt idx="7">
                  <c:v>3.2</c:v>
                </c:pt>
                <c:pt idx="8">
                  <c:v>41.1</c:v>
                </c:pt>
              </c:numCache>
            </c:numRef>
          </c:val>
          <c:shape val="cylinder"/>
        </c:ser>
        <c:ser>
          <c:idx val="2"/>
          <c:order val="2"/>
          <c:invertIfNegative val="0"/>
          <c:cat>
            <c:strRef>
              <c:f>Лист1!$A$2:$A$11</c:f>
              <c:strCache>
                <c:ptCount val="10"/>
                <c:pt idx="0">
                  <c:v>прочие</c:v>
                </c:pt>
                <c:pt idx="1">
                  <c:v>налог на доходы физических лиц</c:v>
                </c:pt>
                <c:pt idx="2">
                  <c:v>единый сельхозналог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аренда имущества</c:v>
                </c:pt>
                <c:pt idx="7">
                  <c:v>компенсация затрат государства</c:v>
                </c:pt>
                <c:pt idx="8">
                  <c:v>штрафы</c:v>
                </c:pt>
                <c:pt idx="9">
                  <c:v>продажа ЗУ</c:v>
                </c:pt>
              </c:strCache>
            </c:strRef>
          </c:cat>
          <c:val>
            <c:numRef>
              <c:f>Лист1!$D$2:$D$11</c:f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097136"/>
        <c:axId val="177097528"/>
        <c:axId val="182719760"/>
      </c:bar3DChart>
      <c:catAx>
        <c:axId val="17709713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77097528"/>
        <c:crosses val="autoZero"/>
        <c:auto val="1"/>
        <c:lblAlgn val="ctr"/>
        <c:lblOffset val="100"/>
        <c:noMultiLvlLbl val="0"/>
      </c:catAx>
      <c:valAx>
        <c:axId val="177097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77097136"/>
        <c:crosses val="autoZero"/>
        <c:crossBetween val="between"/>
      </c:valAx>
      <c:serAx>
        <c:axId val="182719760"/>
        <c:scaling>
          <c:orientation val="minMax"/>
        </c:scaling>
        <c:delete val="1"/>
        <c:axPos val="b"/>
        <c:majorTickMark val="out"/>
        <c:minorTickMark val="none"/>
        <c:tickLblPos val="none"/>
        <c:crossAx val="177097528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  <c:overlay val="0"/>
      <c:txPr>
        <a:bodyPr/>
        <a:lstStyle/>
        <a:p>
          <a:pPr rtl="0"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6"/>
              <c:layout>
                <c:manualLayout>
                  <c:x val="-3.0483349103954911E-2"/>
                  <c:y val="2.7471126025953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5305.2</c:v>
                </c:pt>
                <c:pt idx="1">
                  <c:v>96.1</c:v>
                </c:pt>
                <c:pt idx="2">
                  <c:v>77</c:v>
                </c:pt>
                <c:pt idx="3">
                  <c:v>913.9</c:v>
                </c:pt>
                <c:pt idx="4">
                  <c:v>1031.3</c:v>
                </c:pt>
                <c:pt idx="5">
                  <c:v>3.6</c:v>
                </c:pt>
                <c:pt idx="6">
                  <c:v>1909.6</c:v>
                </c:pt>
                <c:pt idx="7">
                  <c:v>13.2</c:v>
                </c:pt>
                <c:pt idx="8">
                  <c:v>30.8</c:v>
                </c:pt>
              </c:numCache>
            </c:numRef>
          </c:val>
          <c:shape val="coneToMax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 r="-100000" b="-100000"/>
            </a:gradFill>
          </c:spPr>
          <c:invertIfNegative val="0"/>
          <c:dLbls>
            <c:dLbl>
              <c:idx val="1"/>
              <c:layout>
                <c:manualLayout>
                  <c:x val="1.3548155157313292E-2"/>
                  <c:y val="4.5785210043257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28713341305777E-2"/>
                  <c:y val="2.2892605021628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4675969733208119E-3"/>
                  <c:y val="3.4338907532442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548155157313292E-2"/>
                  <c:y val="-2.2892605021628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8789829709290726E-2"/>
                  <c:y val="2.9760386528116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3709271525298246E-2"/>
                  <c:y val="6.8677815064884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3709271525298246E-2"/>
                  <c:y val="1.1446302510814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4240.5</c:v>
                </c:pt>
                <c:pt idx="1">
                  <c:v>92.5</c:v>
                </c:pt>
                <c:pt idx="2">
                  <c:v>60</c:v>
                </c:pt>
                <c:pt idx="3">
                  <c:v>327.9</c:v>
                </c:pt>
                <c:pt idx="4">
                  <c:v>561.70000000000005</c:v>
                </c:pt>
                <c:pt idx="5">
                  <c:v>2.5</c:v>
                </c:pt>
                <c:pt idx="6">
                  <c:v>1483.8</c:v>
                </c:pt>
                <c:pt idx="7">
                  <c:v>0</c:v>
                </c:pt>
              </c:numCache>
            </c:numRef>
          </c:val>
          <c:shape val="coneToMa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7098312"/>
        <c:axId val="177099096"/>
        <c:axId val="0"/>
      </c:bar3DChart>
      <c:catAx>
        <c:axId val="177098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77099096"/>
        <c:crosses val="autoZero"/>
        <c:auto val="1"/>
        <c:lblAlgn val="ctr"/>
        <c:lblOffset val="100"/>
        <c:noMultiLvlLbl val="0"/>
      </c:catAx>
      <c:valAx>
        <c:axId val="177099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77098312"/>
        <c:crosses val="autoZero"/>
        <c:crossBetween val="between"/>
      </c:valAx>
    </c:plotArea>
    <c:legend>
      <c:legendPos val="r"/>
      <c:layout/>
      <c:overlay val="0"/>
      <c:spPr>
        <a:effectLst>
          <a:glow rad="139700">
            <a:schemeClr val="accent1">
              <a:satMod val="175000"/>
              <a:alpha val="40000"/>
            </a:schemeClr>
          </a:glow>
        </a:effectLst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48842637830316E-2"/>
          <c:y val="9.0215174504420168E-2"/>
          <c:w val="0.672422263479036"/>
          <c:h val="0.90978482549558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-5.0845201384030404E-2"/>
                  <c:y val="5.54303490088403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социальные программы </c:v>
                </c:pt>
                <c:pt idx="1">
                  <c:v>Инфраструктурные муниципальные программы:</c:v>
                </c:pt>
                <c:pt idx="2">
                  <c:v>иные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2169</c:v>
                </c:pt>
                <c:pt idx="1">
                  <c:v>1715.6</c:v>
                </c:pt>
                <c:pt idx="2">
                  <c:v>5399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109591123271136"/>
          <c:y val="0.22847560588506041"/>
          <c:w val="0.2268391852865177"/>
          <c:h val="0.6211551891059722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47E650-58DF-4317-BC37-1508C05E6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11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ransition spd="slow" advTm="11000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 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 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068960"/>
            <a:ext cx="7416824" cy="3528392"/>
          </a:xfrm>
          <a:prstGeom prst="rect">
            <a:avLst/>
          </a:prstGeom>
          <a:solidFill>
            <a:schemeClr val="bg2"/>
          </a:solidFill>
          <a:ln w="9525">
            <a:solidFill>
              <a:srgbClr val="D5D0B5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3726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Формирование  расходов  бюджета  программно-целевым методом планирования   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20969173"/>
              </p:ext>
            </p:extLst>
          </p:nvPr>
        </p:nvGraphicFramePr>
        <p:xfrm>
          <a:off x="611560" y="1340768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1" y="69269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Исполнение по муниципальным программ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9284,6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тыс.рублей</a:t>
            </a:r>
            <a:endParaRPr lang="ru-RU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бюджета за 2020  год </a:t>
            </a:r>
            <a:endParaRPr lang="ru-RU" sz="2800" dirty="0">
              <a:ln>
                <a:solidFill>
                  <a:srgbClr val="FF99FF"/>
                </a:solidFill>
              </a:ln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0" y="980728"/>
            <a:ext cx="5715000" cy="4495800"/>
          </a:xfrm>
          <a:prstGeom prst="rightArrow">
            <a:avLst>
              <a:gd name="adj1" fmla="val 86065"/>
              <a:gd name="adj2" fmla="val 31780"/>
            </a:avLst>
          </a:prstGeom>
          <a:gradFill rotWithShape="1">
            <a:gsLst>
              <a:gs pos="0">
                <a:srgbClr val="FFCC66">
                  <a:gamma/>
                  <a:tint val="0"/>
                  <a:invGamma/>
                  <a:alpha val="52000"/>
                </a:srgbClr>
              </a:gs>
              <a:gs pos="100000">
                <a:srgbClr val="FF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251520" y="2132856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>
                  <a:gamma/>
                  <a:shade val="46275"/>
                  <a:invGamma/>
                </a:srgbClr>
              </a:gs>
              <a:gs pos="50000">
                <a:srgbClr val="5B84E9"/>
              </a:gs>
              <a:gs pos="100000">
                <a:srgbClr val="5B84E9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доходов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9383,1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тыс.рублей;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304800" y="3276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7C9ED">
                  <a:gamma/>
                  <a:shade val="46275"/>
                  <a:invGamma/>
                </a:srgbClr>
              </a:gs>
              <a:gs pos="50000">
                <a:srgbClr val="57C9ED"/>
              </a:gs>
              <a:gs pos="100000">
                <a:srgbClr val="57C9ED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расходов 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9284,6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тыс.рублей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>
            <a:off x="304800" y="44196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5D7A6">
                  <a:gamma/>
                  <a:shade val="46275"/>
                  <a:invGamma/>
                </a:srgbClr>
              </a:gs>
              <a:gs pos="50000">
                <a:srgbClr val="65D7A6"/>
              </a:gs>
              <a:gs pos="100000">
                <a:srgbClr val="65D7A6">
                  <a:gamma/>
                  <a:shade val="46275"/>
                  <a:invGamma/>
                </a:srgbClr>
              </a:gs>
            </a:gsLst>
            <a:lin ang="27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рофицит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бюджета 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2,4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тыс.рублей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5796136" y="1700808"/>
            <a:ext cx="3024336" cy="3096344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5B84E9"/>
              </a:gs>
              <a:gs pos="100000">
                <a:srgbClr val="5B84E9">
                  <a:gamma/>
                  <a:tint val="0"/>
                  <a:invGamma/>
                </a:srgbClr>
              </a:gs>
            </a:gsLst>
            <a:lin ang="5400000" scaled="1"/>
          </a:gradFill>
          <a:ln w="25400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Профицит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бюджета – превышение доходов над расходами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013176"/>
            <a:ext cx="25202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доходов за 2020  год </a:t>
            </a:r>
            <a:endParaRPr lang="ru-RU" dirty="0">
              <a:ln>
                <a:solidFill>
                  <a:srgbClr val="FF99FF"/>
                </a:solidFill>
              </a:ln>
            </a:endParaRPr>
          </a:p>
        </p:txBody>
      </p:sp>
      <p:graphicFrame>
        <p:nvGraphicFramePr>
          <p:cNvPr id="540731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907183"/>
              </p:ext>
            </p:extLst>
          </p:nvPr>
        </p:nvGraphicFramePr>
        <p:xfrm>
          <a:off x="107503" y="188639"/>
          <a:ext cx="9036497" cy="8093714"/>
        </p:xfrm>
        <a:graphic>
          <a:graphicData uri="http://schemas.openxmlformats.org/drawingml/2006/table">
            <a:tbl>
              <a:tblPr/>
              <a:tblGrid>
                <a:gridCol w="3096345"/>
                <a:gridCol w="1224136"/>
                <a:gridCol w="1368152"/>
                <a:gridCol w="1269699"/>
                <a:gridCol w="2078165"/>
              </a:tblGrid>
              <a:tr h="30936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85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начало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конец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416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Налог на доходы физических лиц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570,0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987,9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1344,0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136,0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Единый сельхозналог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599416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Налог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 имущество физических лиц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349,6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240,6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324,2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134,7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Земельный налог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1858,2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1726,4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1815,6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105,2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Государственная пошлина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85,7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8563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Аренда земли после разграничения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150,7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147,4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147,4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56058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Аренда имущества казны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20,7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99,5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111320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от возмещения расходов, понесенных в связи с эксплуатацией имущества поселений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73,6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111320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продажи земельных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участков, находящихся в собственности сельских поселений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4252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Штрафы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137,1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исполнение доходов за 2020  год </a:t>
            </a:r>
            <a:endParaRPr lang="ru-RU" dirty="0">
              <a:ln>
                <a:solidFill>
                  <a:srgbClr val="FF99FF"/>
                </a:solidFill>
              </a:ln>
            </a:endParaRPr>
          </a:p>
        </p:txBody>
      </p:sp>
      <p:graphicFrame>
        <p:nvGraphicFramePr>
          <p:cNvPr id="540731" name="Group 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548758"/>
              </p:ext>
            </p:extLst>
          </p:nvPr>
        </p:nvGraphicFramePr>
        <p:xfrm>
          <a:off x="179512" y="874073"/>
          <a:ext cx="8784976" cy="8639487"/>
        </p:xfrm>
        <a:graphic>
          <a:graphicData uri="http://schemas.openxmlformats.org/drawingml/2006/table">
            <a:tbl>
              <a:tblPr/>
              <a:tblGrid>
                <a:gridCol w="2547469"/>
                <a:gridCol w="1347156"/>
                <a:gridCol w="1347156"/>
                <a:gridCol w="1522873"/>
                <a:gridCol w="2020322"/>
              </a:tblGrid>
              <a:tr h="35215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905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начало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 на конец года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2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Прочие неналоговые доходы 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5962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Дотация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5185,3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5185,3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5185,3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5962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Субсидии бюджетам сельских поселений на обеспечение развития и укрепления материально-технической базы домов культуры в населенных пунктах с числом жителей до 50 тысяч человек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247,4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247,4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6731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Субвенции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3416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Иные межбюджетные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трансферты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167,6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170,6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87,6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8426,2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8930,6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9383,2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105,1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62380">
                <a:tc>
                  <a:txBody>
                    <a:bodyPr/>
                    <a:lstStyle/>
                    <a:p>
                      <a:pPr algn="l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доходов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>
                <a:ln>
                  <a:solidFill>
                    <a:srgbClr val="00B050"/>
                  </a:solidFill>
                </a:ln>
              </a:rPr>
              <a:t>общий объем полученных доходов – </a:t>
            </a:r>
            <a:r>
              <a:rPr lang="ru-RU" sz="2400" i="1" dirty="0" smtClean="0">
                <a:ln>
                  <a:solidFill>
                    <a:srgbClr val="00B050"/>
                  </a:solidFill>
                </a:ln>
              </a:rPr>
              <a:t>9383,2 </a:t>
            </a:r>
            <a:r>
              <a:rPr lang="ru-RU" sz="2400" i="1" dirty="0" smtClean="0">
                <a:ln>
                  <a:solidFill>
                    <a:srgbClr val="00B050"/>
                  </a:solidFill>
                </a:ln>
              </a:rPr>
              <a:t>тыс.рублей</a:t>
            </a:r>
            <a:endParaRPr lang="ru-RU" i="1" dirty="0">
              <a:ln>
                <a:solidFill>
                  <a:srgbClr val="00B050"/>
                </a:solidFill>
              </a:ln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48569505"/>
              </p:ext>
            </p:extLst>
          </p:nvPr>
        </p:nvGraphicFramePr>
        <p:xfrm>
          <a:off x="755576" y="1052736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5886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Динамика поступления доходов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846267"/>
              </p:ext>
            </p:extLst>
          </p:nvPr>
        </p:nvGraphicFramePr>
        <p:xfrm>
          <a:off x="457200" y="1071546"/>
          <a:ext cx="7643192" cy="5384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424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6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расходов за </a:t>
            </a:r>
            <a:r>
              <a:rPr lang="ru-RU" sz="36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 </a:t>
            </a:r>
            <a:r>
              <a:rPr lang="ru-RU" sz="3600" b="1" i="1" dirty="0" smtClean="0">
                <a:ln>
                  <a:solidFill>
                    <a:srgbClr val="FF99FF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</a:t>
            </a:r>
            <a:endParaRPr lang="ru-RU" sz="3600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oup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281344"/>
              </p:ext>
            </p:extLst>
          </p:nvPr>
        </p:nvGraphicFramePr>
        <p:xfrm>
          <a:off x="0" y="842392"/>
          <a:ext cx="9144000" cy="6381268"/>
        </p:xfrm>
        <a:graphic>
          <a:graphicData uri="http://schemas.openxmlformats.org/drawingml/2006/table">
            <a:tbl>
              <a:tblPr/>
              <a:tblGrid>
                <a:gridCol w="3131840"/>
                <a:gridCol w="1656184"/>
                <a:gridCol w="1872208"/>
                <a:gridCol w="2483768"/>
              </a:tblGrid>
              <a:tr h="3791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Показатель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7882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4E3CD6"/>
                        </a:gs>
                        <a:gs pos="100000">
                          <a:srgbClr val="4E3CD6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Процент исполнения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  <a:gs pos="50000">
                          <a:srgbClr val="DDDDDD"/>
                        </a:gs>
                        <a:gs pos="100000">
                          <a:srgbClr val="DDDDDD">
                            <a:gamma/>
                            <a:shade val="6980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481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план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факт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ABD88A"/>
                        </a:gs>
                        <a:gs pos="100000">
                          <a:srgbClr val="ABD88A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0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5661,6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5305,2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93,7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4193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96,1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9629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</a:t>
                      </a:r>
                      <a:r>
                        <a:rPr lang="ru-RU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безопасность и правоохранительная деятельность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77,0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99,9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4193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Национальная экономика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1008,3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913,9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90,6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6740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1137,5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1031,3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90,7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Образование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Культура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2032,5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1909,6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94,0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Социальная политика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13,1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87,3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Физическая культура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190,0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30,8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16,2</a:t>
                      </a:r>
                      <a:endParaRPr lang="ru-RU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  <a:tr h="38516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10221,7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9380,7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5AEFF"/>
                        </a:gs>
                        <a:gs pos="50000">
                          <a:srgbClr val="85AEFF">
                            <a:gamma/>
                            <a:tint val="69804"/>
                            <a:invGamma/>
                          </a:srgbClr>
                        </a:gs>
                        <a:gs pos="100000">
                          <a:srgbClr val="85AE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91,8</a:t>
                      </a:r>
                      <a:endParaRPr lang="ru-RU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1A5E3"/>
                        </a:gs>
                        <a:gs pos="100000">
                          <a:srgbClr val="61A5E3">
                            <a:gamma/>
                            <a:shade val="46275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91264" cy="5166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Сравнение расходов бюджета с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2020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годом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145719"/>
              </p:ext>
            </p:extLst>
          </p:nvPr>
        </p:nvGraphicFramePr>
        <p:xfrm>
          <a:off x="457200" y="908720"/>
          <a:ext cx="7499176" cy="554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248" y="620688"/>
            <a:ext cx="6097503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такое муниципальная программа</a:t>
            </a:r>
          </a:p>
          <a:p>
            <a:pPr algn="ctr"/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Муниципальная программа – документ стратегического планирования, в котором устанавливаются цели для решения задач социально-экономического развития поселения с указанием конкретных сроков и ответственных исполнителей, а также объемов и источников средств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-171400"/>
            <a:ext cx="16478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Tm="11000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349</Words>
  <Application>Microsoft Office PowerPoint</Application>
  <PresentationFormat>Экран (4:3)</PresentationFormat>
  <Paragraphs>168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Тема Office</vt:lpstr>
      <vt:lpstr>Отчет об исполнении бюджета Вербовологовского сельского поселения за 2021  год </vt:lpstr>
      <vt:lpstr>Презентация PowerPoint</vt:lpstr>
      <vt:lpstr>исполнение доходов за 2020  год </vt:lpstr>
      <vt:lpstr>исполнение доходов за 2020  год </vt:lpstr>
      <vt:lpstr>Структура доходов общий объем полученных доходов – 9383,2 тыс.рублей</vt:lpstr>
      <vt:lpstr>Динамика поступления доходов</vt:lpstr>
      <vt:lpstr>Презентация PowerPoint</vt:lpstr>
      <vt:lpstr>Сравнение расходов бюджета с 2020 годом</vt:lpstr>
      <vt:lpstr>Презентация PowerPoint</vt:lpstr>
      <vt:lpstr>Формирование  расходов  бюджета  программно-целевым методом планирования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dc:creator>вербовый</dc:creator>
  <cp:lastModifiedBy>Пользователь</cp:lastModifiedBy>
  <cp:revision>186</cp:revision>
  <dcterms:modified xsi:type="dcterms:W3CDTF">2022-06-16T13:13:36Z</dcterms:modified>
</cp:coreProperties>
</file>