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74" r:id="rId4"/>
    <p:sldId id="275" r:id="rId5"/>
    <p:sldId id="267" r:id="rId6"/>
    <p:sldId id="276" r:id="rId7"/>
    <p:sldId id="277" r:id="rId8"/>
    <p:sldId id="266" r:id="rId9"/>
    <p:sldId id="270" r:id="rId10"/>
    <p:sldId id="264" r:id="rId11"/>
    <p:sldId id="28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B784FA"/>
    <a:srgbClr val="D5D0B5"/>
    <a:srgbClr val="0066FF"/>
    <a:srgbClr val="00FF00"/>
    <a:srgbClr val="FF5050"/>
    <a:srgbClr val="CC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7" autoAdjust="0"/>
    <p:restoredTop sz="90927" autoAdjust="0"/>
  </p:normalViewPr>
  <p:slideViewPr>
    <p:cSldViewPr>
      <p:cViewPr>
        <p:scale>
          <a:sx n="90" d="100"/>
          <a:sy n="90" d="100"/>
        </p:scale>
        <p:origin x="-276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4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5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bubble3D val="0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bubble3D val="0"/>
            <c:spPr>
              <a:solidFill>
                <a:srgbClr val="0066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bubble3D val="0"/>
            <c:spPr>
              <a:solidFill>
                <a:srgbClr val="FF99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bubble3D val="0"/>
            <c:spPr>
              <a:solidFill>
                <a:srgbClr val="CCFF3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5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6"/>
            <c:bubble3D val="0"/>
            <c:spPr>
              <a:solidFill>
                <a:schemeClr val="accent6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7"/>
            <c:bubble3D val="0"/>
            <c:explosion val="24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solidFill>
                  <a:srgbClr val="FF99FF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1"/>
              <c:layout>
                <c:manualLayout>
                  <c:x val="-1.5518170653711118E-2"/>
                  <c:y val="1.2548023439612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4905621097155519E-3"/>
                  <c:y val="-0.1022168817475541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521799880093431E-4"/>
                  <c:y val="-1.92664458850977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2179414999934959"/>
                  <c:y val="-3.2754390390412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селхозналог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</c:v>
                </c:pt>
                <c:pt idx="6">
                  <c:v>штрафы</c:v>
                </c:pt>
                <c:pt idx="7">
                  <c:v>безвозмездные поступления</c:v>
                </c:pt>
                <c:pt idx="8">
                  <c:v>продажа земли</c:v>
                </c:pt>
                <c:pt idx="9">
                  <c:v>прочие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308.7</c:v>
                </c:pt>
                <c:pt idx="1">
                  <c:v>299.3</c:v>
                </c:pt>
                <c:pt idx="2">
                  <c:v>212.8</c:v>
                </c:pt>
                <c:pt idx="3">
                  <c:v>1274.8</c:v>
                </c:pt>
                <c:pt idx="4">
                  <c:v>1.4</c:v>
                </c:pt>
                <c:pt idx="5">
                  <c:v>155.19999999999999</c:v>
                </c:pt>
                <c:pt idx="6">
                  <c:v>10.3</c:v>
                </c:pt>
                <c:pt idx="7">
                  <c:v>4969.3999999999996</c:v>
                </c:pt>
                <c:pt idx="8">
                  <c:v>243.6</c:v>
                </c:pt>
                <c:pt idx="9">
                  <c:v>304.2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965901157526957E-2"/>
          <c:y val="2.0962985063047827E-2"/>
          <c:w val="0.80466551147740373"/>
          <c:h val="0.7149901353294753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7030A0"/>
            </a:solidFill>
            <a:ln w="4762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налог на доходы физических лиц</c:v>
                </c:pt>
                <c:pt idx="2">
                  <c:v>единый сельхозналог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аренда имущества</c:v>
                </c:pt>
                <c:pt idx="7">
                  <c:v>компенсация затрат государства</c:v>
                </c:pt>
                <c:pt idx="8">
                  <c:v>штрафы</c:v>
                </c:pt>
                <c:pt idx="9">
                  <c:v>продажа ЗУ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19.399999999999999</c:v>
                </c:pt>
                <c:pt idx="1">
                  <c:v>1344</c:v>
                </c:pt>
                <c:pt idx="2">
                  <c:v>47.8</c:v>
                </c:pt>
                <c:pt idx="3">
                  <c:v>324.2</c:v>
                </c:pt>
                <c:pt idx="4">
                  <c:v>1815.6</c:v>
                </c:pt>
                <c:pt idx="5">
                  <c:v>1.8</c:v>
                </c:pt>
                <c:pt idx="6">
                  <c:v>168.1</c:v>
                </c:pt>
                <c:pt idx="7">
                  <c:v>3.9</c:v>
                </c:pt>
                <c:pt idx="8">
                  <c:v>31.4</c:v>
                </c:pt>
                <c:pt idx="9">
                  <c:v>10.4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99FF"/>
            </a:solidFill>
            <a:ln w="47625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99FF"/>
              </a:solidFill>
              <a:ln w="47625"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2"/>
              <c:layout>
                <c:manualLayout>
                  <c:x val="4.9848283282691377E-3"/>
                  <c:y val="-1.4150898721349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налог на доходы физических лиц</c:v>
                </c:pt>
                <c:pt idx="2">
                  <c:v>единый сельхозналог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аренда имущества</c:v>
                </c:pt>
                <c:pt idx="7">
                  <c:v>компенсация затрат государства</c:v>
                </c:pt>
                <c:pt idx="8">
                  <c:v>штрафы</c:v>
                </c:pt>
                <c:pt idx="9">
                  <c:v>продажа ЗУ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304.2</c:v>
                </c:pt>
                <c:pt idx="1">
                  <c:v>308.7</c:v>
                </c:pt>
                <c:pt idx="2">
                  <c:v>299.3</c:v>
                </c:pt>
                <c:pt idx="3">
                  <c:v>212.8</c:v>
                </c:pt>
                <c:pt idx="4">
                  <c:v>1274.8</c:v>
                </c:pt>
                <c:pt idx="5">
                  <c:v>1.4</c:v>
                </c:pt>
                <c:pt idx="6">
                  <c:v>155.19999999999999</c:v>
                </c:pt>
                <c:pt idx="7">
                  <c:v>4.2</c:v>
                </c:pt>
                <c:pt idx="8">
                  <c:v>10.3</c:v>
                </c:pt>
                <c:pt idx="9">
                  <c:v>243.6</c:v>
                </c:pt>
              </c:numCache>
            </c:numRef>
          </c:val>
          <c:shape val="cylinder"/>
        </c:ser>
        <c:ser>
          <c:idx val="2"/>
          <c:order val="2"/>
          <c:invertIfNegative val="0"/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налог на доходы физических лиц</c:v>
                </c:pt>
                <c:pt idx="2">
                  <c:v>единый сельхозналог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аренда имущества</c:v>
                </c:pt>
                <c:pt idx="7">
                  <c:v>компенсация затрат государства</c:v>
                </c:pt>
                <c:pt idx="8">
                  <c:v>штрафы</c:v>
                </c:pt>
                <c:pt idx="9">
                  <c:v>продажа ЗУ</c:v>
                </c:pt>
              </c:strCache>
            </c:strRef>
          </c:cat>
          <c:val>
            <c:numRef>
              <c:f>Лист1!$D$2:$D$11</c:f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1989352"/>
        <c:axId val="248735816"/>
        <c:axId val="252673752"/>
      </c:bar3DChart>
      <c:catAx>
        <c:axId val="2519893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48735816"/>
        <c:crosses val="autoZero"/>
        <c:auto val="1"/>
        <c:lblAlgn val="ctr"/>
        <c:lblOffset val="100"/>
        <c:noMultiLvlLbl val="0"/>
      </c:catAx>
      <c:valAx>
        <c:axId val="248735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51989352"/>
        <c:crosses val="autoZero"/>
        <c:crossBetween val="between"/>
      </c:valAx>
      <c:serAx>
        <c:axId val="252673752"/>
        <c:scaling>
          <c:orientation val="minMax"/>
        </c:scaling>
        <c:delete val="1"/>
        <c:axPos val="b"/>
        <c:majorTickMark val="out"/>
        <c:minorTickMark val="none"/>
        <c:tickLblPos val="none"/>
        <c:crossAx val="248735816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 rtl="0"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6"/>
              <c:layout>
                <c:manualLayout>
                  <c:x val="-3.0483349103954911E-2"/>
                  <c:y val="2.7471126025953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5305.2</c:v>
                </c:pt>
                <c:pt idx="1">
                  <c:v>96.1</c:v>
                </c:pt>
                <c:pt idx="2">
                  <c:v>77</c:v>
                </c:pt>
                <c:pt idx="3">
                  <c:v>913.9</c:v>
                </c:pt>
                <c:pt idx="4">
                  <c:v>1031.3</c:v>
                </c:pt>
                <c:pt idx="5">
                  <c:v>3.6</c:v>
                </c:pt>
                <c:pt idx="6">
                  <c:v>1909.6</c:v>
                </c:pt>
                <c:pt idx="7">
                  <c:v>13.2</c:v>
                </c:pt>
                <c:pt idx="8">
                  <c:v>30.8</c:v>
                </c:pt>
              </c:numCache>
            </c:numRef>
          </c:val>
          <c:shape val="coneToMax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 r="-100000" b="-100000"/>
            </a:gradFill>
          </c:spPr>
          <c:invertIfNegative val="0"/>
          <c:dLbls>
            <c:dLbl>
              <c:idx val="1"/>
              <c:layout>
                <c:manualLayout>
                  <c:x val="1.3548155157313292E-2"/>
                  <c:y val="4.5785210043257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28713341305777E-2"/>
                  <c:y val="2.2892605021628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4675969733208119E-3"/>
                  <c:y val="3.4338907532442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548155157313292E-2"/>
                  <c:y val="-2.2892605021628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8789829709290726E-2"/>
                  <c:y val="2.9760386528116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3709271525298246E-2"/>
                  <c:y val="6.8677815064884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3709271525298246E-2"/>
                  <c:y val="1.1446302510814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5966.2</c:v>
                </c:pt>
                <c:pt idx="1">
                  <c:v>102.2</c:v>
                </c:pt>
                <c:pt idx="2">
                  <c:v>104.9</c:v>
                </c:pt>
                <c:pt idx="3">
                  <c:v>45.2</c:v>
                </c:pt>
                <c:pt idx="4">
                  <c:v>860</c:v>
                </c:pt>
                <c:pt idx="5">
                  <c:v>7.8</c:v>
                </c:pt>
                <c:pt idx="6">
                  <c:v>2119.6999999999998</c:v>
                </c:pt>
                <c:pt idx="7">
                  <c:v>173.1</c:v>
                </c:pt>
                <c:pt idx="8">
                  <c:v>260.10000000000002</c:v>
                </c:pt>
              </c:numCache>
            </c:numRef>
          </c:val>
          <c:shape val="coneToMa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736600"/>
        <c:axId val="248736992"/>
        <c:axId val="0"/>
      </c:bar3DChart>
      <c:catAx>
        <c:axId val="248736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48736992"/>
        <c:crosses val="autoZero"/>
        <c:auto val="1"/>
        <c:lblAlgn val="ctr"/>
        <c:lblOffset val="100"/>
        <c:noMultiLvlLbl val="0"/>
      </c:catAx>
      <c:valAx>
        <c:axId val="24873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48736600"/>
        <c:crosses val="autoZero"/>
        <c:crossBetween val="between"/>
      </c:valAx>
    </c:plotArea>
    <c:legend>
      <c:legendPos val="r"/>
      <c:layout/>
      <c:overlay val="0"/>
      <c:spPr>
        <a:effectLst>
          <a:glow rad="139700">
            <a:schemeClr val="accent1">
              <a:satMod val="175000"/>
              <a:alpha val="40000"/>
            </a:schemeClr>
          </a:glow>
        </a:effectLst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48842637830316E-2"/>
          <c:y val="9.0215174504420168E-2"/>
          <c:w val="0.672422263479036"/>
          <c:h val="0.90978482549558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-5.0845201384030404E-2"/>
                  <c:y val="5.54303490088403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социальные программы </c:v>
                </c:pt>
                <c:pt idx="1">
                  <c:v>Инфраструктурные муниципальные программы:</c:v>
                </c:pt>
                <c:pt idx="2">
                  <c:v>иные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2645.5</c:v>
                </c:pt>
                <c:pt idx="1">
                  <c:v>1020</c:v>
                </c:pt>
                <c:pt idx="2">
                  <c:v>6271.5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109591123271136"/>
          <c:y val="0.22847560588506041"/>
          <c:w val="0.2268391852865177"/>
          <c:h val="0.6211551891059722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47E650-58DF-4317-BC37-1508C05E6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ransition spd="slow" advTm="11000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2022  год 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068960"/>
            <a:ext cx="7416824" cy="3528392"/>
          </a:xfrm>
          <a:prstGeom prst="rect">
            <a:avLst/>
          </a:prstGeom>
          <a:solidFill>
            <a:schemeClr val="bg2"/>
          </a:solidFill>
          <a:ln w="9525">
            <a:solidFill>
              <a:srgbClr val="D5D0B5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3726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Формирование  расходов  бюджета  программно-целевым методом планирования  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81382895"/>
              </p:ext>
            </p:extLst>
          </p:nvPr>
        </p:nvGraphicFramePr>
        <p:xfrm>
          <a:off x="611560" y="1340768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1" y="69269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Исполнение по муниципальным программ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9937,0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тыс.рублей</a:t>
            </a:r>
            <a:endParaRPr lang="ru-RU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бюджета за </a:t>
            </a:r>
            <a:r>
              <a:rPr lang="ru-RU" sz="28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2022  </a:t>
            </a:r>
            <a:r>
              <a:rPr lang="ru-RU" sz="28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год </a:t>
            </a:r>
            <a:endParaRPr lang="ru-RU" sz="2800" dirty="0">
              <a:ln>
                <a:solidFill>
                  <a:srgbClr val="FF99FF"/>
                </a:solidFill>
              </a:ln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0" y="980728"/>
            <a:ext cx="5715000" cy="4495800"/>
          </a:xfrm>
          <a:prstGeom prst="rightArrow">
            <a:avLst>
              <a:gd name="adj1" fmla="val 86065"/>
              <a:gd name="adj2" fmla="val 31780"/>
            </a:avLst>
          </a:prstGeom>
          <a:gradFill rotWithShape="1">
            <a:gsLst>
              <a:gs pos="0">
                <a:srgbClr val="FFCC66">
                  <a:gamma/>
                  <a:tint val="0"/>
                  <a:invGamma/>
                  <a:alpha val="52000"/>
                </a:srgbClr>
              </a:gs>
              <a:gs pos="100000">
                <a:srgbClr val="FF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251520" y="2132856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>
                  <a:gamma/>
                  <a:shade val="46275"/>
                  <a:invGamma/>
                </a:srgbClr>
              </a:gs>
              <a:gs pos="50000">
                <a:srgbClr val="5B84E9"/>
              </a:gs>
              <a:gs pos="100000">
                <a:srgbClr val="5B84E9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доходов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7779,7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тыс.рублей;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304800" y="3276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7C9ED">
                  <a:gamma/>
                  <a:shade val="46275"/>
                  <a:invGamma/>
                </a:srgbClr>
              </a:gs>
              <a:gs pos="50000">
                <a:srgbClr val="57C9ED"/>
              </a:gs>
              <a:gs pos="100000">
                <a:srgbClr val="57C9ED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расходов 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10039,2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тыс.рублей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304800" y="4419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5D7A6">
                  <a:gamma/>
                  <a:shade val="46275"/>
                  <a:invGamma/>
                </a:srgbClr>
              </a:gs>
              <a:gs pos="50000">
                <a:srgbClr val="65D7A6"/>
              </a:gs>
              <a:gs pos="100000">
                <a:srgbClr val="65D7A6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Дефицит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бюджета 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2259,5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тыс.рублей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5796136" y="1700808"/>
            <a:ext cx="3024336" cy="309634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/>
              </a:gs>
              <a:gs pos="100000">
                <a:srgbClr val="5B84E9">
                  <a:gamma/>
                  <a:tint val="0"/>
                  <a:invGamma/>
                </a:srgbClr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Дефицит 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бюджета – превышение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расходов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над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доходами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013176"/>
            <a:ext cx="25202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Рисунок 9" descr="https://i.pinimg.com/originals/55/1f/54/551f5403726cd4df2be575bb7001b60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5013176"/>
            <a:ext cx="2520280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доходов за 2020  год </a:t>
            </a:r>
            <a:endParaRPr lang="ru-RU" dirty="0">
              <a:ln>
                <a:solidFill>
                  <a:srgbClr val="FF99FF"/>
                </a:solidFill>
              </a:ln>
            </a:endParaRPr>
          </a:p>
        </p:txBody>
      </p:sp>
      <p:graphicFrame>
        <p:nvGraphicFramePr>
          <p:cNvPr id="540731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119082"/>
              </p:ext>
            </p:extLst>
          </p:nvPr>
        </p:nvGraphicFramePr>
        <p:xfrm>
          <a:off x="107503" y="188639"/>
          <a:ext cx="9036497" cy="8093714"/>
        </p:xfrm>
        <a:graphic>
          <a:graphicData uri="http://schemas.openxmlformats.org/drawingml/2006/table">
            <a:tbl>
              <a:tblPr/>
              <a:tblGrid>
                <a:gridCol w="3096345"/>
                <a:gridCol w="1224136"/>
                <a:gridCol w="1368152"/>
                <a:gridCol w="1269699"/>
                <a:gridCol w="2078165"/>
              </a:tblGrid>
              <a:tr h="30936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85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начало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конец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416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Налог на доходы физических лиц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1020,0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398,0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308,7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77,6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Единый сельхозналог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299,3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299,3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599416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Налог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 имущество физических лиц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478,0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212,8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212,8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Земельный налог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1925,2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1264,1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1274,8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100,8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Государственная пошлина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856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Аренда земли после разграничения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152,3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133,7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133,6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99,9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56058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Аренда имущества казны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111320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от возмещения расходов, понесенных в связи с эксплуатацией имущества поселений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111320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продажи земельных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участков, находящихся в собственности сельских поселений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243,6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243,6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Штрафы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доходов за </a:t>
            </a:r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2022  </a:t>
            </a:r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год </a:t>
            </a:r>
            <a:endParaRPr lang="ru-RU" dirty="0">
              <a:ln>
                <a:solidFill>
                  <a:srgbClr val="FF99FF"/>
                </a:solidFill>
              </a:ln>
            </a:endParaRPr>
          </a:p>
        </p:txBody>
      </p:sp>
      <p:graphicFrame>
        <p:nvGraphicFramePr>
          <p:cNvPr id="540731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25773"/>
              </p:ext>
            </p:extLst>
          </p:nvPr>
        </p:nvGraphicFramePr>
        <p:xfrm>
          <a:off x="179512" y="874073"/>
          <a:ext cx="8784976" cy="6353487"/>
        </p:xfrm>
        <a:graphic>
          <a:graphicData uri="http://schemas.openxmlformats.org/drawingml/2006/table">
            <a:tbl>
              <a:tblPr/>
              <a:tblGrid>
                <a:gridCol w="2547469"/>
                <a:gridCol w="1347156"/>
                <a:gridCol w="1347156"/>
                <a:gridCol w="1522873"/>
                <a:gridCol w="2020322"/>
              </a:tblGrid>
              <a:tr h="35215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905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начало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конец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2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Прочие неналоговые доходы </a:t>
                      </a: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(Инициативные платежи)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300,0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5962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Дотация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4402,7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4707,0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4707,0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6731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Субвенции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102,4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102,4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3416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Иные межбюджетные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трансферты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160,4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255,1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160,0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8350,7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7952,7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7779,7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97,8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доходов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>
                <a:ln>
                  <a:solidFill>
                    <a:srgbClr val="00B050"/>
                  </a:solidFill>
                </a:ln>
              </a:rPr>
              <a:t>общий объем полученных доходов </a:t>
            </a:r>
            <a:r>
              <a:rPr lang="ru-RU" sz="2400" i="1" dirty="0" smtClean="0">
                <a:ln>
                  <a:solidFill>
                    <a:srgbClr val="00B050"/>
                  </a:solidFill>
                </a:ln>
              </a:rPr>
              <a:t>–7779,7 </a:t>
            </a:r>
            <a:r>
              <a:rPr lang="ru-RU" sz="2400" i="1" dirty="0" smtClean="0">
                <a:ln>
                  <a:solidFill>
                    <a:srgbClr val="00B050"/>
                  </a:solidFill>
                </a:ln>
              </a:rPr>
              <a:t>тыс.рублей</a:t>
            </a:r>
            <a:endParaRPr lang="ru-RU" i="1" dirty="0">
              <a:ln>
                <a:solidFill>
                  <a:srgbClr val="00B050"/>
                </a:solidFill>
              </a:ln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89715190"/>
              </p:ext>
            </p:extLst>
          </p:nvPr>
        </p:nvGraphicFramePr>
        <p:xfrm>
          <a:off x="755576" y="1052736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5886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Динамика поступления доходов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789655"/>
              </p:ext>
            </p:extLst>
          </p:nvPr>
        </p:nvGraphicFramePr>
        <p:xfrm>
          <a:off x="457200" y="1071546"/>
          <a:ext cx="7643192" cy="5384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424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6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расходов </a:t>
            </a:r>
            <a:r>
              <a:rPr lang="ru-RU" sz="36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2022  год </a:t>
            </a:r>
            <a:endParaRPr lang="ru-RU" sz="3600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910036"/>
              </p:ext>
            </p:extLst>
          </p:nvPr>
        </p:nvGraphicFramePr>
        <p:xfrm>
          <a:off x="0" y="842392"/>
          <a:ext cx="9144000" cy="6381268"/>
        </p:xfrm>
        <a:graphic>
          <a:graphicData uri="http://schemas.openxmlformats.org/drawingml/2006/table">
            <a:tbl>
              <a:tblPr/>
              <a:tblGrid>
                <a:gridCol w="3131840"/>
                <a:gridCol w="1656184"/>
                <a:gridCol w="1872208"/>
                <a:gridCol w="2483768"/>
              </a:tblGrid>
              <a:tr h="3791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81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0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6247,8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5966,2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95,5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4193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102,2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102,2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9629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безопасность и правоохранительная деятельность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105,5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104,9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99,4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4193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 экономика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540,4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445,2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82,4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740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1016,4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860,0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84,6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Образование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79,6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Культура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2119,8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2119,7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Социальная политика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256,7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173,1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67,4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Физическая культура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336,8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260,1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77,2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10735,4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10039,2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93,5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91264" cy="5166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Сравнение расходов бюджета с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2021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годом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439369"/>
              </p:ext>
            </p:extLst>
          </p:nvPr>
        </p:nvGraphicFramePr>
        <p:xfrm>
          <a:off x="457200" y="908720"/>
          <a:ext cx="7499176" cy="554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248" y="620688"/>
            <a:ext cx="6097503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такое муниципальная программа</a:t>
            </a:r>
          </a:p>
          <a:p>
            <a:pPr algn="ctr"/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Муниципальная программа – документ стратегического планирования, в котором устанавливаются цели для решения задач социально-экономического развития поселения с указанием конкретных сроков и ответственных исполнителей, а также объемов и источников средств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-171400"/>
            <a:ext cx="16478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327</Words>
  <Application>Microsoft Office PowerPoint</Application>
  <PresentationFormat>Экран (4:3)</PresentationFormat>
  <Paragraphs>164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Тема Office</vt:lpstr>
      <vt:lpstr>Отчет об исполнении бюджета Вербовологовского сельского поселения за 2022  год </vt:lpstr>
      <vt:lpstr>Презентация PowerPoint</vt:lpstr>
      <vt:lpstr>исполнение доходов за 2020  год </vt:lpstr>
      <vt:lpstr>исполнение доходов за 2022  год </vt:lpstr>
      <vt:lpstr>Структура доходов общий объем полученных доходов –7779,7 тыс.рублей</vt:lpstr>
      <vt:lpstr>Динамика поступления доходов</vt:lpstr>
      <vt:lpstr>Презентация PowerPoint</vt:lpstr>
      <vt:lpstr>Сравнение расходов бюджета с 2021 годом</vt:lpstr>
      <vt:lpstr>Презентация PowerPoint</vt:lpstr>
      <vt:lpstr>Формирование  расходов  бюджета  программно-целевым методом планирования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dc:creator>вербовый</dc:creator>
  <cp:lastModifiedBy>Пользователь</cp:lastModifiedBy>
  <cp:revision>191</cp:revision>
  <dcterms:modified xsi:type="dcterms:W3CDTF">2023-07-18T10:39:38Z</dcterms:modified>
</cp:coreProperties>
</file>