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 </a:t>
            </a:r>
            <a:r>
              <a:rPr lang="ru-RU" dirty="0" smtClean="0"/>
              <a:t>2023,0 </a:t>
            </a:r>
            <a:r>
              <a:rPr lang="ru-RU" dirty="0"/>
              <a:t>тыс.рублей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1842911083483017E-2"/>
          <c:y val="7.6177039574342409E-2"/>
          <c:w val="0.62194145139752488"/>
          <c:h val="0.868457061187580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2023,0 тыс.рублей</c:v>
                </c:pt>
              </c:strCache>
            </c:strRef>
          </c:tx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numFmt formatCode="#,##0.0" sourceLinked="0"/>
            <c:showVal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26.1</c:v>
                </c:pt>
                <c:pt idx="1">
                  <c:v>41.4</c:v>
                </c:pt>
                <c:pt idx="2">
                  <c:v>476.7</c:v>
                </c:pt>
                <c:pt idx="3">
                  <c:v>1</c:v>
                </c:pt>
                <c:pt idx="4">
                  <c:v>23.2</c:v>
                </c:pt>
                <c:pt idx="5">
                  <c:v>1.6</c:v>
                </c:pt>
                <c:pt idx="6">
                  <c:v>0.1</c:v>
                </c:pt>
                <c:pt idx="7">
                  <c:v>1454.8</c:v>
                </c:pt>
              </c:numCache>
            </c:numRef>
          </c:val>
        </c:ser>
        <c:gapWidth val="100"/>
        <c:axId val="72786688"/>
        <c:axId val="72776704"/>
      </c:barChart>
      <c:valAx>
        <c:axId val="72776704"/>
        <c:scaling>
          <c:orientation val="minMax"/>
          <c:min val="0"/>
        </c:scaling>
        <c:delete val="1"/>
        <c:axPos val="b"/>
        <c:numFmt formatCode="General" sourceLinked="1"/>
        <c:tickLblPos val="none"/>
        <c:crossAx val="72786688"/>
        <c:crosses val="autoZero"/>
        <c:crossBetween val="between"/>
        <c:majorUnit val="100"/>
        <c:minorUnit val="50"/>
      </c:valAx>
      <c:catAx>
        <c:axId val="72786688"/>
        <c:scaling>
          <c:orientation val="minMax"/>
        </c:scaling>
        <c:axPos val="l"/>
        <c:tickLblPos val="nextTo"/>
        <c:crossAx val="72776704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59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1066,5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549384304853779"/>
          <c:y val="0.10734674465570802"/>
          <c:w val="0.8299902464135267"/>
          <c:h val="0.5352848221034861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630.1</c:v>
                </c:pt>
                <c:pt idx="1">
                  <c:v>15.1</c:v>
                </c:pt>
                <c:pt idx="2">
                  <c:v>1.4</c:v>
                </c:pt>
                <c:pt idx="3">
                  <c:v>91.6</c:v>
                </c:pt>
                <c:pt idx="4">
                  <c:v>34.799999999999997</c:v>
                </c:pt>
                <c:pt idx="5">
                  <c:v>290.10000000000002</c:v>
                </c:pt>
                <c:pt idx="6">
                  <c:v>3.3</c:v>
                </c:pt>
              </c:numCache>
            </c:numRef>
          </c:val>
        </c:ser>
        <c:dLbls>
          <c:showVal val="1"/>
        </c:dLbls>
        <c:gapWidth val="75"/>
        <c:axId val="73210880"/>
        <c:axId val="73229056"/>
      </c:barChart>
      <c:catAx>
        <c:axId val="73210880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73229056"/>
        <c:crosses val="autoZero"/>
        <c:auto val="1"/>
        <c:lblAlgn val="ctr"/>
        <c:lblOffset val="100"/>
      </c:catAx>
      <c:valAx>
        <c:axId val="732290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73210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28"/>
          <c:h val="0.18384716163048828"/>
        </c:manualLayout>
      </c:layout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</c:chart>
  <c:txPr>
    <a:bodyPr/>
    <a:lstStyle/>
    <a:p>
      <a:pPr>
        <a:defRPr sz="1731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sideWall>
    <c:backWall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2017г план</c:v>
                </c:pt>
                <c:pt idx="1">
                  <c:v>2018г план </c:v>
                </c:pt>
                <c:pt idx="2">
                  <c:v>1 квартал 2017г факт</c:v>
                </c:pt>
                <c:pt idx="3">
                  <c:v>1 квартал 2018г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4564.8</c:v>
                </c:pt>
                <c:pt idx="1">
                  <c:v>6278.9</c:v>
                </c:pt>
                <c:pt idx="2">
                  <c:v>354.5</c:v>
                </c:pt>
                <c:pt idx="3">
                  <c:v>433.5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2017г план</c:v>
                </c:pt>
                <c:pt idx="1">
                  <c:v>2018г план </c:v>
                </c:pt>
                <c:pt idx="2">
                  <c:v>1 квартал 2017г факт</c:v>
                </c:pt>
                <c:pt idx="3">
                  <c:v>1 квартал 2018г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4215.3999999999996</c:v>
                </c:pt>
                <c:pt idx="1">
                  <c:v>4209.1000000000004</c:v>
                </c:pt>
                <c:pt idx="2">
                  <c:v>665.6</c:v>
                </c:pt>
                <c:pt idx="3">
                  <c:v>633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2017г план</c:v>
                </c:pt>
                <c:pt idx="1">
                  <c:v>2018г план </c:v>
                </c:pt>
                <c:pt idx="2">
                  <c:v>1 квартал 2017г факт</c:v>
                </c:pt>
                <c:pt idx="3">
                  <c:v>1 квартал 2018г факт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Val val="1"/>
        </c:dLbls>
        <c:shape val="cone"/>
        <c:axId val="55624448"/>
        <c:axId val="55625984"/>
        <c:axId val="52781056"/>
      </c:bar3DChart>
      <c:catAx>
        <c:axId val="55624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5625984"/>
        <c:crosses val="autoZero"/>
        <c:auto val="1"/>
        <c:lblAlgn val="ctr"/>
        <c:lblOffset val="100"/>
      </c:catAx>
      <c:valAx>
        <c:axId val="55625984"/>
        <c:scaling>
          <c:orientation val="minMax"/>
        </c:scaling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5624448"/>
        <c:crosses val="autoZero"/>
        <c:crossBetween val="between"/>
      </c:valAx>
      <c:serAx>
        <c:axId val="52781056"/>
        <c:scaling>
          <c:orientation val="minMax"/>
        </c:scaling>
        <c:delete val="1"/>
        <c:axPos val="b"/>
        <c:tickLblPos val="none"/>
        <c:crossAx val="55625984"/>
        <c:crosses val="autoZero"/>
      </c:serAx>
    </c:plotArea>
    <c:legend>
      <c:legendPos val="r"/>
      <c:layout>
        <c:manualLayout>
          <c:xMode val="edge"/>
          <c:yMode val="edge"/>
          <c:x val="0.65811450131233595"/>
          <c:y val="0.67693159448818896"/>
          <c:w val="0.32938549868766404"/>
          <c:h val="0.19613681102362204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1 квартал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2018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775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1 квартал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2018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года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</a:t>
            </a:r>
            <a:r>
              <a:rPr lang="ru-RU" dirty="0" smtClean="0"/>
              <a:t>2023,0</a:t>
            </a:r>
            <a:r>
              <a:rPr lang="ru-RU" dirty="0" smtClean="0"/>
              <a:t>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1066,5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err="1" smtClean="0"/>
              <a:t>профицит</a:t>
            </a:r>
            <a:r>
              <a:rPr lang="ru-RU" dirty="0" smtClean="0"/>
              <a:t> бюджета – </a:t>
            </a:r>
            <a:r>
              <a:rPr lang="ru-RU" dirty="0" smtClean="0"/>
              <a:t>956,5 </a:t>
            </a:r>
            <a:r>
              <a:rPr lang="ru-RU" dirty="0" smtClean="0"/>
              <a:t>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квартал </a:t>
            </a:r>
            <a:r>
              <a:rPr lang="ru-RU" sz="2000" dirty="0" smtClean="0"/>
              <a:t>2018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117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квартал </a:t>
            </a:r>
            <a:r>
              <a:rPr lang="ru-RU" sz="2000" dirty="0" smtClean="0"/>
              <a:t>2018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66813"/>
          <a:ext cx="8229600" cy="3728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1 квартал </a:t>
            </a:r>
            <a:r>
              <a:rPr lang="ru-RU" sz="2000" dirty="0" smtClean="0"/>
              <a:t>2018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1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695"/>
                <a:gridCol w="1193941"/>
                <a:gridCol w="879746"/>
                <a:gridCol w="12316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4219,0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630,1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14,9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19,9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59,9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2101,2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91,6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1801,9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1,4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17,5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2188,7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290,1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13,3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95,5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10488,0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1066,5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10,2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Анализ формирования  бюджета программно-целевым методом в сравнении с аналогичным периодом прошлого года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908720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1147</TotalTime>
  <Words>263</Words>
  <Application>Microsoft Office PowerPoint</Application>
  <PresentationFormat>Экран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Отчет об исполнении бюджета Вербовологовского сельского поселения за 1 квартал 2018 года</vt:lpstr>
      <vt:lpstr>исполнение бюджета за 1 квартал 2018 года</vt:lpstr>
      <vt:lpstr>Исполнение доходной части бюджета за 1 квартал 2018 года (в тысячах рублей)</vt:lpstr>
      <vt:lpstr>Исполнение доходной части бюджета за 1 квартал 2018 года (в тысячах рублей)</vt:lpstr>
      <vt:lpstr>Исполнение расходной части бюджета за 1 квартал 2018 года (в тысячах рублей)</vt:lpstr>
      <vt:lpstr>Структура доходов</vt:lpstr>
      <vt:lpstr>Структура расходов</vt:lpstr>
      <vt:lpstr>Анализ формирования  бюджета программно-целевым методом в сравнении с аналогичным периодом прошлого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sp09094@donpac.ru</cp:lastModifiedBy>
  <cp:revision>107</cp:revision>
  <dcterms:modified xsi:type="dcterms:W3CDTF">2018-04-28T07:37:13Z</dcterms:modified>
</cp:coreProperties>
</file>