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0927" autoAdjust="0"/>
  </p:normalViewPr>
  <p:slideViewPr>
    <p:cSldViewPr>
      <p:cViewPr varScale="1">
        <p:scale>
          <a:sx n="91" d="100"/>
          <a:sy n="91" d="100"/>
        </p:scale>
        <p:origin x="-164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594">
                <a:solidFill>
                  <a:schemeClr val="accent3">
                    <a:lumMod val="75000"/>
                  </a:schemeClr>
                </a:solidFill>
              </a:defRPr>
            </a:pPr>
            <a:r>
              <a:rPr lang="ru-RU" dirty="0"/>
              <a:t>Общий объем доходов </a:t>
            </a:r>
            <a:r>
              <a:rPr lang="ru-RU" dirty="0" smtClean="0"/>
              <a:t> </a:t>
            </a:r>
            <a:r>
              <a:rPr lang="ru-RU" dirty="0" smtClean="0"/>
              <a:t>1870,0 </a:t>
            </a:r>
            <a:r>
              <a:rPr lang="ru-RU" dirty="0"/>
              <a:t>тыс.рублей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184291108348302E-2"/>
          <c:y val="7.6177039574342409E-2"/>
          <c:w val="0.6219414513975251"/>
          <c:h val="0.868457061187580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доходов 1870,0 тыс.рублей</c:v>
                </c:pt>
              </c:strCache>
            </c:strRef>
          </c:tx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chemeClr val="accent2"/>
              </a:solidFill>
            </c:spPr>
          </c:dPt>
          <c:dPt>
            <c:idx val="5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6"/>
            <c:spPr>
              <a:solidFill>
                <a:srgbClr val="7030A0"/>
              </a:solidFill>
            </c:spPr>
          </c:dPt>
          <c:dPt>
            <c:idx val="7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8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9"/>
            <c:spPr>
              <a:solidFill>
                <a:srgbClr val="92D050"/>
              </a:solidFill>
            </c:spPr>
          </c:dPt>
          <c:dLbls>
            <c:dLbl>
              <c:idx val="8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numFmt formatCode="#,##0.0" sourceLinked="0"/>
            <c:showVal val="1"/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госпошлина</c:v>
                </c:pt>
                <c:pt idx="4">
                  <c:v>доходы от использования имущества</c:v>
                </c:pt>
                <c:pt idx="5">
                  <c:v>доходы от компенсации затрат</c:v>
                </c:pt>
                <c:pt idx="6">
                  <c:v>штрафы</c:v>
                </c:pt>
                <c:pt idx="7">
                  <c:v>безвозмездные поступления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129</c:v>
                </c:pt>
                <c:pt idx="1">
                  <c:v>63</c:v>
                </c:pt>
                <c:pt idx="2">
                  <c:v>164.8</c:v>
                </c:pt>
                <c:pt idx="3">
                  <c:v>2.6</c:v>
                </c:pt>
                <c:pt idx="4">
                  <c:v>39.299999999999997</c:v>
                </c:pt>
                <c:pt idx="5">
                  <c:v>0.9</c:v>
                </c:pt>
                <c:pt idx="6">
                  <c:v>3.4</c:v>
                </c:pt>
                <c:pt idx="7">
                  <c:v>1467</c:v>
                </c:pt>
              </c:numCache>
            </c:numRef>
          </c:val>
        </c:ser>
        <c:gapWidth val="100"/>
        <c:axId val="81170816"/>
        <c:axId val="81160832"/>
      </c:barChart>
      <c:valAx>
        <c:axId val="81160832"/>
        <c:scaling>
          <c:orientation val="minMax"/>
          <c:min val="0"/>
        </c:scaling>
        <c:delete val="1"/>
        <c:axPos val="b"/>
        <c:numFmt formatCode="General" sourceLinked="1"/>
        <c:tickLblPos val="none"/>
        <c:crossAx val="81170816"/>
        <c:crosses val="autoZero"/>
        <c:crossBetween val="between"/>
        <c:majorUnit val="100"/>
        <c:minorUnit val="50"/>
      </c:valAx>
      <c:catAx>
        <c:axId val="81170816"/>
        <c:scaling>
          <c:orientation val="minMax"/>
        </c:scaling>
        <c:axPos val="l"/>
        <c:tickLblPos val="nextTo"/>
        <c:crossAx val="81160832"/>
        <c:crosses val="autoZero"/>
        <c:auto val="1"/>
        <c:lblAlgn val="ctr"/>
        <c:lblOffset val="100"/>
      </c:catAx>
    </c:plotArea>
    <c:plotVisOnly val="1"/>
    <c:dispBlanksAs val="zero"/>
  </c:chart>
  <c:txPr>
    <a:bodyPr/>
    <a:lstStyle/>
    <a:p>
      <a:pPr>
        <a:defRPr sz="1594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731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dirty="0"/>
              <a:t>Общий объем расходов </a:t>
            </a:r>
            <a:r>
              <a:rPr lang="ru-RU" dirty="0" smtClean="0"/>
              <a:t>1186,0 </a:t>
            </a:r>
            <a:r>
              <a:rPr lang="ru-RU" dirty="0" smtClean="0"/>
              <a:t>тыс.рублей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054938430485378"/>
          <c:y val="0.10734674465570802"/>
          <c:w val="0.82999024641352692"/>
          <c:h val="0.5352848221034863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464646">
                      <a:lumMod val="40000"/>
                      <a:lumOff val="60000"/>
                      <a:shade val="30000"/>
                      <a:satMod val="115000"/>
                    </a:srgbClr>
                  </a:gs>
                  <a:gs pos="50000">
                    <a:srgbClr val="464646">
                      <a:lumMod val="40000"/>
                      <a:lumOff val="60000"/>
                      <a:shade val="67500"/>
                      <a:satMod val="115000"/>
                    </a:srgbClr>
                  </a:gs>
                  <a:gs pos="100000">
                    <a:srgbClr val="464646">
                      <a:lumMod val="40000"/>
                      <a:lumOff val="60000"/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1"/>
            <c:spPr>
              <a:solidFill>
                <a:schemeClr val="accent2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EB641B">
                      <a:lumMod val="60000"/>
                      <a:lumOff val="40000"/>
                      <a:shade val="30000"/>
                      <a:satMod val="115000"/>
                    </a:srgbClr>
                  </a:gs>
                  <a:gs pos="50000">
                    <a:srgbClr val="EB641B">
                      <a:lumMod val="60000"/>
                      <a:lumOff val="40000"/>
                      <a:shade val="67500"/>
                      <a:satMod val="115000"/>
                    </a:srgbClr>
                  </a:gs>
                  <a:gs pos="100000">
                    <a:srgbClr val="EB641B">
                      <a:lumMod val="60000"/>
                      <a:lumOff val="40000"/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346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образование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739.5</c:v>
                </c:pt>
                <c:pt idx="1">
                  <c:v>10.3</c:v>
                </c:pt>
                <c:pt idx="2">
                  <c:v>0</c:v>
                </c:pt>
                <c:pt idx="3">
                  <c:v>41.3</c:v>
                </c:pt>
                <c:pt idx="4">
                  <c:v>44.9</c:v>
                </c:pt>
                <c:pt idx="5">
                  <c:v>350</c:v>
                </c:pt>
                <c:pt idx="6">
                  <c:v>0</c:v>
                </c:pt>
              </c:numCache>
            </c:numRef>
          </c:val>
        </c:ser>
        <c:dLbls>
          <c:showVal val="1"/>
        </c:dLbls>
        <c:gapWidth val="75"/>
        <c:axId val="38910592"/>
        <c:axId val="38916480"/>
      </c:barChart>
      <c:catAx>
        <c:axId val="38910592"/>
        <c:scaling>
          <c:orientation val="minMax"/>
        </c:scaling>
        <c:axPos val="b"/>
        <c:majorTickMark val="none"/>
        <c:tickLblPos val="none"/>
        <c:txPr>
          <a:bodyPr/>
          <a:lstStyle/>
          <a:p>
            <a:pPr>
              <a:defRPr sz="1346"/>
            </a:pPr>
            <a:endParaRPr lang="ru-RU"/>
          </a:p>
        </c:txPr>
        <c:crossAx val="38916480"/>
        <c:crosses val="autoZero"/>
        <c:auto val="1"/>
        <c:lblAlgn val="ctr"/>
        <c:lblOffset val="100"/>
      </c:catAx>
      <c:valAx>
        <c:axId val="3891648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346"/>
            </a:pPr>
            <a:endParaRPr lang="ru-RU"/>
          </a:p>
        </c:txPr>
        <c:crossAx val="389105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0650234471668927E-2"/>
          <c:y val="0.68007637445701152"/>
          <c:w val="0.83869964464902302"/>
          <c:h val="0.18384716163048831"/>
        </c:manualLayout>
      </c:layout>
      <c:txPr>
        <a:bodyPr/>
        <a:lstStyle/>
        <a:p>
          <a:pPr>
            <a:defRPr sz="1346"/>
          </a:pPr>
          <a:endParaRPr lang="ru-RU"/>
        </a:p>
      </c:txPr>
    </c:legend>
    <c:plotVisOnly val="1"/>
    <c:dispBlanksAs val="gap"/>
  </c:chart>
  <c:txPr>
    <a:bodyPr/>
    <a:lstStyle/>
    <a:p>
      <a:pPr>
        <a:defRPr sz="1731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sideWall>
      <c:spPr>
        <a:gradFill>
          <a:gsLst>
            <a:gs pos="0">
              <a:schemeClr val="accent6">
                <a:lumMod val="75000"/>
              </a:schemeClr>
            </a:gs>
            <a:gs pos="50000">
              <a:srgbClr val="B83D68">
                <a:tint val="44500"/>
                <a:satMod val="160000"/>
              </a:srgbClr>
            </a:gs>
            <a:gs pos="100000">
              <a:srgbClr val="B83D68">
                <a:tint val="23500"/>
                <a:satMod val="160000"/>
              </a:srgbClr>
            </a:gs>
          </a:gsLst>
          <a:lin ang="5400000" scaled="0"/>
        </a:gradFill>
        <a:effectLst>
          <a:outerShdw blurRad="50800" dist="50800" dir="5400000" algn="ctr" rotWithShape="0">
            <a:schemeClr val="bg2"/>
          </a:outerShdw>
        </a:effectLst>
      </c:spPr>
    </c:sideWall>
    <c:backWall>
      <c:spPr>
        <a:gradFill>
          <a:gsLst>
            <a:gs pos="0">
              <a:schemeClr val="accent6">
                <a:lumMod val="75000"/>
              </a:schemeClr>
            </a:gs>
            <a:gs pos="50000">
              <a:srgbClr val="B83D68">
                <a:tint val="44500"/>
                <a:satMod val="160000"/>
              </a:srgbClr>
            </a:gs>
            <a:gs pos="100000">
              <a:srgbClr val="B83D68">
                <a:tint val="23500"/>
                <a:satMod val="160000"/>
              </a:srgbClr>
            </a:gs>
          </a:gsLst>
          <a:lin ang="5400000" scaled="0"/>
        </a:gradFill>
        <a:effectLst>
          <a:outerShdw blurRad="50800" dist="50800" dir="5400000" algn="ctr" rotWithShape="0">
            <a:schemeClr val="bg2"/>
          </a:outerShdw>
        </a:effectLst>
      </c:spPr>
    </c:backWall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 план </c:v>
                </c:pt>
                <c:pt idx="1">
                  <c:v>2019г план </c:v>
                </c:pt>
                <c:pt idx="2">
                  <c:v>1 квартал 2018г факт</c:v>
                </c:pt>
                <c:pt idx="3">
                  <c:v>1 квартал 2019г факт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6278.9</c:v>
                </c:pt>
                <c:pt idx="1">
                  <c:v>13148.8</c:v>
                </c:pt>
                <c:pt idx="2">
                  <c:v>433.5</c:v>
                </c:pt>
                <c:pt idx="3">
                  <c:v>1175.5999999999999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FFFF00"/>
              </a:solidFill>
            </a:ln>
          </c:spPr>
          <c:dLbls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2018г план </c:v>
                </c:pt>
                <c:pt idx="1">
                  <c:v>2019г план </c:v>
                </c:pt>
                <c:pt idx="2">
                  <c:v>1 квартал 2018г факт</c:v>
                </c:pt>
                <c:pt idx="3">
                  <c:v>1 квартал 2019г факт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4209.1000000000004</c:v>
                </c:pt>
                <c:pt idx="1">
                  <c:v>483.3</c:v>
                </c:pt>
                <c:pt idx="2">
                  <c:v>633</c:v>
                </c:pt>
                <c:pt idx="3">
                  <c:v>10.4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2018г план </c:v>
                </c:pt>
                <c:pt idx="1">
                  <c:v>2019г план </c:v>
                </c:pt>
                <c:pt idx="2">
                  <c:v>1 квартал 2018г факт</c:v>
                </c:pt>
                <c:pt idx="3">
                  <c:v>1 квартал 2019г факт</c:v>
                </c:pt>
              </c:strCache>
            </c:strRef>
          </c:cat>
          <c:val>
            <c:numRef>
              <c:f>Лист1!$D$2:$D$5</c:f>
            </c:numRef>
          </c:val>
        </c:ser>
        <c:dLbls>
          <c:showVal val="1"/>
        </c:dLbls>
        <c:shape val="cone"/>
        <c:axId val="39169024"/>
        <c:axId val="39179008"/>
        <c:axId val="71259904"/>
      </c:bar3DChart>
      <c:catAx>
        <c:axId val="39169024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39179008"/>
        <c:crosses val="autoZero"/>
        <c:auto val="1"/>
        <c:lblAlgn val="ctr"/>
        <c:lblOffset val="100"/>
      </c:catAx>
      <c:valAx>
        <c:axId val="39179008"/>
        <c:scaling>
          <c:orientation val="minMax"/>
        </c:scaling>
        <c:axPos val="l"/>
        <c:majorGridlines>
          <c:spPr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</c:majorGridlines>
        <c:numFmt formatCode="General" sourceLinked="1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39169024"/>
        <c:crosses val="autoZero"/>
        <c:crossBetween val="between"/>
      </c:valAx>
      <c:serAx>
        <c:axId val="71259904"/>
        <c:scaling>
          <c:orientation val="minMax"/>
        </c:scaling>
        <c:delete val="1"/>
        <c:axPos val="b"/>
        <c:tickLblPos val="none"/>
        <c:crossAx val="39179008"/>
        <c:crosses val="autoZero"/>
      </c:serAx>
    </c:plotArea>
    <c:legend>
      <c:legendPos val="r"/>
      <c:layout>
        <c:manualLayout>
          <c:xMode val="edge"/>
          <c:yMode val="edge"/>
          <c:x val="0.65811450131233584"/>
          <c:y val="0.67693159448818929"/>
          <c:w val="0.3293854986876642"/>
          <c:h val="0.19613681102362202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B30006-648F-4F19-80AD-53519A97B7B1}" type="datetimeFigureOut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4D3BD-BCB4-45D7-B293-6A16C89235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6581CE-5563-439B-946C-196637BC65D3}" type="datetimeFigureOut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293E4-F207-475C-A1EA-D1747E09E5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625877-EF93-496E-BF0F-89318908252F}" type="datetimeFigureOut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3AB33-87D0-45BA-8EDD-FB3BA911FA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5198D-6B71-4CDE-AB0C-894CCBAD64DE}" type="datetimeFigureOut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1B72C-8E20-4C53-9BE0-56D62208AA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09CF0F-EF1F-423B-97D4-D4144C1C759C}" type="datetimeFigureOut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49E5C-0D8F-41A3-937B-1C07BF634E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7D60D-F052-40D8-BCD4-0B150C360C73}" type="datetimeFigureOut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B45CFA-2D84-4727-999C-9633E06B15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D18797-614B-4C5B-8B0D-3E5768CA810E}" type="datetimeFigureOut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BB325-37FE-40AA-9F83-A5986E9847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2A2C0-C084-4CFA-BF30-A9205C68BFA0}" type="datetimeFigureOut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D531-BF5C-4FDA-B6C8-C5E273D2D0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C78FAA-C4D7-4C23-8D50-308AA95E6351}" type="datetimeFigureOut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C9B40-70AD-4BC8-A649-085BE4B514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576C97-4E38-4906-AA56-AFFA571C9ECC}" type="datetimeFigureOut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333DF-0AF8-495E-BA7C-5C5E708C2F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98C1FA-9603-4886-8C43-241625F1F230}" type="datetimeFigureOut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35A9A7A-4B31-465A-B0AC-B02DF839EE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7EE376C-5803-41BC-8FDB-B8FBD3FE6839}" type="datetimeFigureOut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BE72EBC-D2F3-42BE-A755-6EB05656ED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85795"/>
            <a:ext cx="8572560" cy="2796568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Отчет об исполнении бюджета Вербовологовского сельского поселения за 1 квартал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2019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года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85800" y="4811713"/>
            <a:ext cx="7772400" cy="46037"/>
          </a:xfrm>
        </p:spPr>
        <p:txBody>
          <a:bodyPr>
            <a:normAutofit fontScale="25000" lnSpcReduction="20000"/>
          </a:bodyPr>
          <a:lstStyle/>
          <a:p>
            <a:pPr marR="0" eaLnBrk="1" hangingPunct="1">
              <a:lnSpc>
                <a:spcPct val="80000"/>
              </a:lnSpc>
              <a:defRPr/>
            </a:pPr>
            <a:endParaRPr lang="ru-RU" sz="700" smtClean="0"/>
          </a:p>
          <a:p>
            <a:pPr marR="0" eaLnBrk="1" hangingPunct="1">
              <a:lnSpc>
                <a:spcPct val="80000"/>
              </a:lnSpc>
              <a:defRPr/>
            </a:pPr>
            <a:endParaRPr lang="ru-RU" sz="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исполнение бюджета за 1 квартал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2019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года</a:t>
            </a:r>
            <a:endParaRPr lang="ru-RU" i="1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Исполнение доходной части бюджета – </a:t>
            </a:r>
            <a:r>
              <a:rPr lang="ru-RU" dirty="0" smtClean="0"/>
              <a:t>1870,0 </a:t>
            </a:r>
            <a:r>
              <a:rPr lang="ru-RU" dirty="0" smtClean="0"/>
              <a:t>тыс.рублей;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Исполнение расходной части бюджета – </a:t>
            </a:r>
            <a:r>
              <a:rPr lang="ru-RU" dirty="0" smtClean="0"/>
              <a:t>1186,0 тыс.рублей</a:t>
            </a:r>
            <a:r>
              <a:rPr lang="ru-RU" dirty="0" smtClean="0"/>
              <a:t>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err="1" smtClean="0"/>
              <a:t>профицит</a:t>
            </a:r>
            <a:r>
              <a:rPr lang="ru-RU" dirty="0" smtClean="0"/>
              <a:t> бюджета – </a:t>
            </a:r>
            <a:r>
              <a:rPr lang="ru-RU" dirty="0" smtClean="0"/>
              <a:t>684,0 тыс.рублей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доходной части бюджета за 1 квартал </a:t>
            </a:r>
            <a:r>
              <a:rPr lang="ru-RU" sz="2000" dirty="0" smtClean="0"/>
              <a:t>2019 </a:t>
            </a:r>
            <a:r>
              <a:rPr lang="ru-RU" sz="2000" dirty="0" smtClean="0"/>
              <a:t>года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3361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1990"/>
                <a:gridCol w="1357322"/>
                <a:gridCol w="1000132"/>
                <a:gridCol w="1400156"/>
              </a:tblGrid>
              <a:tr h="571504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 на</a:t>
                      </a:r>
                      <a:r>
                        <a:rPr lang="ru-RU" sz="1600" baseline="0" dirty="0" smtClean="0"/>
                        <a:t> 1 квартал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сельхозналог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имущество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пошлина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651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Аренда земли после разграничения собственности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581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доходной части бюджета за 1 квартал </a:t>
            </a:r>
            <a:r>
              <a:rPr lang="ru-RU" sz="2000" dirty="0" smtClean="0"/>
              <a:t>2019 </a:t>
            </a:r>
            <a:r>
              <a:rPr lang="ru-RU" sz="2000" dirty="0" smtClean="0"/>
              <a:t>года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66813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8856"/>
                <a:gridCol w="1210456"/>
                <a:gridCol w="1000132"/>
                <a:gridCol w="1400156"/>
              </a:tblGrid>
              <a:tr h="61937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показатель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 на</a:t>
                      </a:r>
                      <a:r>
                        <a:rPr lang="ru-RU" sz="1600" baseline="0" dirty="0" smtClean="0"/>
                        <a:t> 1 квартал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Аренда имущества казны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892305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r>
                        <a:rPr lang="ru-RU" baseline="0" dirty="0" smtClean="0"/>
                        <a:t> от возмещения расходов, понесенных в связи с эксплуатацией имущества поселений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Штрафы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1412,8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1412,8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межбюджетные</a:t>
                      </a:r>
                      <a:r>
                        <a:rPr lang="ru-RU" baseline="0" dirty="0" smtClean="0"/>
                        <a:t> трансферты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1870,0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1870,0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расходной части бюджета за 1 квартал </a:t>
            </a:r>
            <a:r>
              <a:rPr lang="ru-RU" sz="2000" dirty="0" smtClean="0"/>
              <a:t>2019 </a:t>
            </a:r>
            <a:r>
              <a:rPr lang="ru-RU" sz="2000" dirty="0" smtClean="0"/>
              <a:t>года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1990"/>
                <a:gridCol w="1357322"/>
                <a:gridCol w="1000132"/>
                <a:gridCol w="14001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на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исполнения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5652,3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739,5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13,1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</a:t>
                      </a:r>
                      <a:r>
                        <a:rPr lang="ru-RU" baseline="0" dirty="0" smtClean="0"/>
                        <a:t> безопасность и правоохранительная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1528,1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2461,9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3803,8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13632,1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1186,0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8,7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Структура доходов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8788" y="1000107"/>
          <a:ext cx="8399492" cy="5857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Структура расходов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idx="1"/>
          </p:nvPr>
        </p:nvGraphicFramePr>
        <p:xfrm>
          <a:off x="311151" y="1556791"/>
          <a:ext cx="8547130" cy="5040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88680"/>
          </a:xfrm>
        </p:spPr>
        <p:txBody>
          <a:bodyPr>
            <a:normAutofit/>
          </a:bodyPr>
          <a:lstStyle/>
          <a:p>
            <a:pPr algn="ctr"/>
            <a:r>
              <a:rPr lang="ru-RU" sz="1200" dirty="0" smtClean="0"/>
              <a:t>Анализ формирования  бюджета программно-целевым методом в сравнении с аналогичным периодом прошлого года</a:t>
            </a:r>
            <a:endParaRPr lang="ru-RU" sz="12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11560" y="908720"/>
          <a:ext cx="763284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1165</TotalTime>
  <Words>263</Words>
  <Application>Microsoft Office PowerPoint</Application>
  <PresentationFormat>Экран (4:3)</PresentationFormat>
  <Paragraphs>117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Отчет об исполнении бюджета Вербовологовского сельского поселения за 1 квартал 2019 года</vt:lpstr>
      <vt:lpstr>исполнение бюджета за 1 квартал 2019 года</vt:lpstr>
      <vt:lpstr>Исполнение доходной части бюджета за 1 квартал 2019 года (в тысячах рублей)</vt:lpstr>
      <vt:lpstr>Исполнение доходной части бюджета за 1 квартал 2019 года (в тысячах рублей)</vt:lpstr>
      <vt:lpstr>Исполнение расходной части бюджета за 1 квартал 2019 года (в тысячах рублей)</vt:lpstr>
      <vt:lpstr>Структура доходов</vt:lpstr>
      <vt:lpstr>Структура расходов</vt:lpstr>
      <vt:lpstr>Анализ формирования  бюджета программно-целевым методом в сравнении с аналогичным периодом прошлого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Вербовологовского сельского поселения за 1 полугодие 2014 года</dc:title>
  <cp:lastModifiedBy>sp09094@donpac.ru</cp:lastModifiedBy>
  <cp:revision>109</cp:revision>
  <dcterms:modified xsi:type="dcterms:W3CDTF">2019-05-16T08:52:06Z</dcterms:modified>
</cp:coreProperties>
</file>