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FFFF00"/>
                </a:solidFill>
              </a:rPr>
              <a:t>Общий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объем доходов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1505,9 </a:t>
            </a:r>
            <a:r>
              <a:rPr lang="ru-RU" dirty="0">
                <a:solidFill>
                  <a:srgbClr val="FFFF00"/>
                </a:solidFill>
              </a:rPr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50.4</c:v>
                </c:pt>
                <c:pt idx="1">
                  <c:v>87.2</c:v>
                </c:pt>
                <c:pt idx="2">
                  <c:v>113</c:v>
                </c:pt>
                <c:pt idx="3">
                  <c:v>0.2</c:v>
                </c:pt>
                <c:pt idx="4">
                  <c:v>43.5</c:v>
                </c:pt>
                <c:pt idx="5">
                  <c:v>1.5</c:v>
                </c:pt>
                <c:pt idx="6">
                  <c:v>0</c:v>
                </c:pt>
                <c:pt idx="7">
                  <c:v>1210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335328"/>
        <c:axId val="138334936"/>
      </c:barChart>
      <c:valAx>
        <c:axId val="13833493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38335328"/>
        <c:crosses val="autoZero"/>
        <c:crossBetween val="between"/>
        <c:majorUnit val="100"/>
        <c:minorUnit val="50"/>
      </c:valAx>
      <c:catAx>
        <c:axId val="138335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83349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1706,9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25706991703647891"/>
          <c:y val="7.306726374306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6"/>
                <c:pt idx="0">
                  <c:v>934.1</c:v>
                </c:pt>
                <c:pt idx="1">
                  <c:v>15.2</c:v>
                </c:pt>
                <c:pt idx="2">
                  <c:v>9.8000000000000007</c:v>
                </c:pt>
                <c:pt idx="3">
                  <c:v>71.599999999999994</c:v>
                </c:pt>
                <c:pt idx="4">
                  <c:v>513</c:v>
                </c:pt>
                <c:pt idx="5">
                  <c:v>24.2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0346848"/>
        <c:axId val="280347240"/>
      </c:barChart>
      <c:catAx>
        <c:axId val="280346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280347240"/>
        <c:crosses val="autoZero"/>
        <c:auto val="1"/>
        <c:lblAlgn val="ctr"/>
        <c:lblOffset val="100"/>
        <c:noMultiLvlLbl val="0"/>
      </c:catAx>
      <c:valAx>
        <c:axId val="280347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280346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28714918835423281"/>
        </c:manualLayout>
      </c:layout>
      <c:overlay val="0"/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1 квартал 2022г факт</c:v>
                </c:pt>
                <c:pt idx="3">
                  <c:v>1 квартал 2021г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9885.7999999999993</c:v>
                </c:pt>
                <c:pt idx="1">
                  <c:v>9686.2999999999993</c:v>
                </c:pt>
                <c:pt idx="2">
                  <c:v>1706.9</c:v>
                </c:pt>
                <c:pt idx="3">
                  <c:v>1294.5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1 квартал 2022г факт</c:v>
                </c:pt>
                <c:pt idx="3">
                  <c:v>1 квартал 2021г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296.7</c:v>
                </c:pt>
                <c:pt idx="1">
                  <c:v>296.10000000000002</c:v>
                </c:pt>
                <c:pt idx="2">
                  <c:v>15.2</c:v>
                </c:pt>
                <c:pt idx="3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1 квартал 2022г факт</c:v>
                </c:pt>
                <c:pt idx="3">
                  <c:v>1 квартал 2021г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80348024"/>
        <c:axId val="280348416"/>
        <c:axId val="279660264"/>
      </c:bar3DChart>
      <c:catAx>
        <c:axId val="280348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80348416"/>
        <c:crosses val="autoZero"/>
        <c:auto val="1"/>
        <c:lblAlgn val="ctr"/>
        <c:lblOffset val="100"/>
        <c:noMultiLvlLbl val="0"/>
      </c:catAx>
      <c:valAx>
        <c:axId val="280348416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80348024"/>
        <c:crosses val="autoZero"/>
        <c:crossBetween val="between"/>
      </c:valAx>
      <c:serAx>
        <c:axId val="279660264"/>
        <c:scaling>
          <c:orientation val="minMax"/>
        </c:scaling>
        <c:delete val="1"/>
        <c:axPos val="b"/>
        <c:majorTickMark val="out"/>
        <c:minorTickMark val="none"/>
        <c:tickLblPos val="none"/>
        <c:crossAx val="280348416"/>
        <c:crosses val="autoZero"/>
      </c:serAx>
    </c:plotArea>
    <c:legend>
      <c:legendPos val="r"/>
      <c:layout>
        <c:manualLayout>
          <c:xMode val="edge"/>
          <c:yMode val="edge"/>
          <c:x val="0.65811450131233562"/>
          <c:y val="0.67693159448818985"/>
          <c:w val="0.32938549868766448"/>
          <c:h val="0.19613681102362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3"/>
            <a:ext cx="8572560" cy="310569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1 квартал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2022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1 квартал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2022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1505,9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1706,9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</a:t>
            </a:r>
            <a:r>
              <a:rPr lang="ru-RU" dirty="0" smtClean="0"/>
              <a:t>бюджета – </a:t>
            </a:r>
            <a:r>
              <a:rPr lang="ru-RU" dirty="0" smtClean="0"/>
              <a:t>201,0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2022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312938"/>
              </p:ext>
            </p:extLst>
          </p:nvPr>
        </p:nvGraphicFramePr>
        <p:xfrm>
          <a:off x="457200" y="1143000"/>
          <a:ext cx="8229600" cy="362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41,2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2022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11137"/>
              </p:ext>
            </p:extLst>
          </p:nvPr>
        </p:nvGraphicFramePr>
        <p:xfrm>
          <a:off x="457200" y="116681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1 квартал </a:t>
            </a:r>
            <a:r>
              <a:rPr lang="ru-RU" sz="2000" dirty="0" smtClean="0"/>
              <a:t>2022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524141"/>
              </p:ext>
            </p:extLst>
          </p:nvPr>
        </p:nvGraphicFramePr>
        <p:xfrm>
          <a:off x="457200" y="1882775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6469,1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1727,7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10182,5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Структура доходов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240191"/>
              </p:ext>
            </p:extLst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253973"/>
              </p:ext>
            </p:extLst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40291756"/>
              </p:ext>
            </p:extLst>
          </p:nvPr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1243</TotalTime>
  <Words>262</Words>
  <Application>Microsoft Office PowerPoint</Application>
  <PresentationFormat>Экран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2</vt:lpstr>
      <vt:lpstr>Wingdings 3</vt:lpstr>
      <vt:lpstr>Яркая</vt:lpstr>
      <vt:lpstr>Отчет об исполнении бюджета Вербовологовского сельского поселения за 1 квартал 2022 года</vt:lpstr>
      <vt:lpstr>исполнение бюджета за 1 квартал 2022 года</vt:lpstr>
      <vt:lpstr>Исполнение доходной части бюджета за 1 квартал 2022 года (в тысячах рублей)</vt:lpstr>
      <vt:lpstr>Исполнение доходной части бюджета за 1 квартал 2022 года (в тысячах рублей)</vt:lpstr>
      <vt:lpstr>Исполнение расходной части бюджета за 1 квартал 2022 года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Пользователь</cp:lastModifiedBy>
  <cp:revision>119</cp:revision>
  <dcterms:modified xsi:type="dcterms:W3CDTF">2022-05-04T13:49:47Z</dcterms:modified>
</cp:coreProperties>
</file>