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rgbClr val="FFFF00"/>
                </a:solidFill>
              </a:rPr>
              <a:t>Общий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объем доходов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1934,8 </a:t>
            </a:r>
            <a:r>
              <a:rPr lang="ru-RU" dirty="0">
                <a:solidFill>
                  <a:srgbClr val="FFFF00"/>
                </a:solidFill>
              </a:rPr>
              <a:t>тыс.рублей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56.9</c:v>
                </c:pt>
                <c:pt idx="1">
                  <c:v>81.099999999999994</c:v>
                </c:pt>
                <c:pt idx="2">
                  <c:v>121.4</c:v>
                </c:pt>
                <c:pt idx="3">
                  <c:v>0</c:v>
                </c:pt>
                <c:pt idx="4">
                  <c:v>32.9</c:v>
                </c:pt>
                <c:pt idx="5">
                  <c:v>1.9</c:v>
                </c:pt>
                <c:pt idx="6">
                  <c:v>3</c:v>
                </c:pt>
                <c:pt idx="7">
                  <c:v>1637.6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077800"/>
        <c:axId val="212077408"/>
      </c:barChart>
      <c:valAx>
        <c:axId val="212077408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212077800"/>
        <c:crosses val="autoZero"/>
        <c:crossBetween val="between"/>
        <c:majorUnit val="100"/>
        <c:minorUnit val="50"/>
      </c:valAx>
      <c:catAx>
        <c:axId val="212077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207740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5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2284,7</a:t>
            </a:r>
          </a:p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 err="1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25706991703647891"/>
          <c:y val="7.306726374306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3528482210348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Национальная безопасность и правоохранительная деятельность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7"/>
                <c:pt idx="0">
                  <c:v>1370.7</c:v>
                </c:pt>
                <c:pt idx="1">
                  <c:v>16.899999999999999</c:v>
                </c:pt>
                <c:pt idx="2">
                  <c:v>62.3</c:v>
                </c:pt>
                <c:pt idx="3">
                  <c:v>62.1</c:v>
                </c:pt>
                <c:pt idx="4">
                  <c:v>751.6</c:v>
                </c:pt>
                <c:pt idx="5">
                  <c:v>20.3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078584"/>
        <c:axId val="214268664"/>
      </c:barChart>
      <c:catAx>
        <c:axId val="212078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214268664"/>
        <c:crosses val="autoZero"/>
        <c:auto val="1"/>
        <c:lblAlgn val="ctr"/>
        <c:lblOffset val="100"/>
        <c:noMultiLvlLbl val="0"/>
      </c:catAx>
      <c:valAx>
        <c:axId val="214268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212078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47"/>
          <c:h val="0.28714918835423281"/>
        </c:manualLayout>
      </c:layout>
      <c:overlay val="0"/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3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2023г план </c:v>
                </c:pt>
                <c:pt idx="2">
                  <c:v>1 квартал 2022г факт</c:v>
                </c:pt>
                <c:pt idx="3">
                  <c:v>1 квартал 2023г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9885.7999999999993</c:v>
                </c:pt>
                <c:pt idx="1">
                  <c:v>12884.8</c:v>
                </c:pt>
                <c:pt idx="2">
                  <c:v>1706.9</c:v>
                </c:pt>
                <c:pt idx="3">
                  <c:v>2267.8000000000002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2023г план </c:v>
                </c:pt>
                <c:pt idx="2">
                  <c:v>1 квартал 2022г факт</c:v>
                </c:pt>
                <c:pt idx="3">
                  <c:v>1 квартал 2023г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296.7</c:v>
                </c:pt>
                <c:pt idx="1">
                  <c:v>417.6</c:v>
                </c:pt>
                <c:pt idx="2">
                  <c:v>15.2</c:v>
                </c:pt>
                <c:pt idx="3">
                  <c:v>16.899999999999999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2023г план </c:v>
                </c:pt>
                <c:pt idx="2">
                  <c:v>1 квартал 2022г факт</c:v>
                </c:pt>
                <c:pt idx="3">
                  <c:v>1 квартал 2023г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14269448"/>
        <c:axId val="214269840"/>
        <c:axId val="99791104"/>
      </c:bar3DChart>
      <c:catAx>
        <c:axId val="214269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14269840"/>
        <c:crosses val="autoZero"/>
        <c:auto val="1"/>
        <c:lblAlgn val="ctr"/>
        <c:lblOffset val="100"/>
        <c:noMultiLvlLbl val="0"/>
      </c:catAx>
      <c:valAx>
        <c:axId val="214269840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14269448"/>
        <c:crosses val="autoZero"/>
        <c:crossBetween val="between"/>
      </c:valAx>
      <c:serAx>
        <c:axId val="99791104"/>
        <c:scaling>
          <c:orientation val="minMax"/>
        </c:scaling>
        <c:delete val="1"/>
        <c:axPos val="b"/>
        <c:majorTickMark val="out"/>
        <c:minorTickMark val="none"/>
        <c:tickLblPos val="none"/>
        <c:crossAx val="214269840"/>
        <c:crosses val="autoZero"/>
      </c:serAx>
    </c:plotArea>
    <c:legend>
      <c:legendPos val="r"/>
      <c:layout>
        <c:manualLayout>
          <c:xMode val="edge"/>
          <c:yMode val="edge"/>
          <c:x val="0.65811450131233562"/>
          <c:y val="0.67693159448818985"/>
          <c:w val="0.32938549868766448"/>
          <c:h val="0.1961368110236220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76673"/>
            <a:ext cx="8572560" cy="310569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1 квартал 2023 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1 квартал 2023 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1934,8 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2284,7 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бюджета – 349,9 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2023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43860"/>
              </p:ext>
            </p:extLst>
          </p:nvPr>
        </p:nvGraphicFramePr>
        <p:xfrm>
          <a:off x="457200" y="1143000"/>
          <a:ext cx="8229600" cy="362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квартал 2023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212368"/>
              </p:ext>
            </p:extLst>
          </p:nvPr>
        </p:nvGraphicFramePr>
        <p:xfrm>
          <a:off x="457200" y="1166813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1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1324,5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1324,5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1934,8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1934,8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1 квартал 2023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470455"/>
              </p:ext>
            </p:extLst>
          </p:nvPr>
        </p:nvGraphicFramePr>
        <p:xfrm>
          <a:off x="457200" y="1882775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6661,9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5113,2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13302,4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2284,7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Структура доходов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816058"/>
              </p:ext>
            </p:extLst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783391"/>
              </p:ext>
            </p:extLst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58852079"/>
              </p:ext>
            </p:extLst>
          </p:nvPr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1353</TotalTime>
  <Words>269</Words>
  <Application>Microsoft Office PowerPoint</Application>
  <PresentationFormat>Экран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2</vt:lpstr>
      <vt:lpstr>Wingdings 3</vt:lpstr>
      <vt:lpstr>Яркая</vt:lpstr>
      <vt:lpstr>Отчет об исполнении бюджета Вербовологовского сельского поселения за 1 квартал 2023 года</vt:lpstr>
      <vt:lpstr>исполнение бюджета за 1 квартал 2023 года</vt:lpstr>
      <vt:lpstr>Исполнение доходной части бюджета за 1 квартал 2023 года (в тысячах рублей)</vt:lpstr>
      <vt:lpstr>Исполнение доходной части бюджета за 1 квартал 2023 года (в тысячах рублей)</vt:lpstr>
      <vt:lpstr>Исполнение расходной части бюджета за 1 квартал 2023 года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Пользователь</cp:lastModifiedBy>
  <cp:revision>124</cp:revision>
  <dcterms:modified xsi:type="dcterms:W3CDTF">2023-07-19T08:50:08Z</dcterms:modified>
</cp:coreProperties>
</file>