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85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80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17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/>
              <a:t>Общий объем доходов </a:t>
            </a:r>
            <a:r>
              <a:rPr lang="ru-RU" dirty="0" smtClean="0"/>
              <a:t>8085,5 </a:t>
            </a:r>
            <a:r>
              <a:rPr lang="ru-RU" dirty="0"/>
              <a:t>тыс.рублей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1842911083483005E-2"/>
          <c:y val="7.6177039574342409E-2"/>
          <c:w val="0.62194145139752421"/>
          <c:h val="0.86845706118758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8058,4 тыс.рублей</c:v>
                </c:pt>
              </c:strCache>
            </c:strRef>
          </c:tx>
          <c:explosion val="25"/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rgbClr val="DCF852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Pt>
            <c:idx val="9"/>
            <c:spPr>
              <a:solidFill>
                <a:srgbClr val="92D050"/>
              </a:solidFill>
            </c:spPr>
          </c:dPt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доходы от оказания платных услуг</c:v>
                </c:pt>
                <c:pt idx="7">
                  <c:v>штрафы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299.8</c:v>
                </c:pt>
                <c:pt idx="1">
                  <c:v>832.7</c:v>
                </c:pt>
                <c:pt idx="2">
                  <c:v>139</c:v>
                </c:pt>
                <c:pt idx="3">
                  <c:v>1501.6</c:v>
                </c:pt>
                <c:pt idx="4">
                  <c:v>2.2999999999999998</c:v>
                </c:pt>
                <c:pt idx="5">
                  <c:v>178.3</c:v>
                </c:pt>
                <c:pt idx="6">
                  <c:v>2.9</c:v>
                </c:pt>
                <c:pt idx="7">
                  <c:v>20.6</c:v>
                </c:pt>
                <c:pt idx="8">
                  <c:v>5108.3999999999996</c:v>
                </c:pt>
              </c:numCache>
            </c:numRef>
          </c:val>
        </c:ser>
        <c:dLbls>
          <c:showPercent val="1"/>
        </c:dLbls>
      </c:pie3DChart>
      <c:spPr>
        <a:noFill/>
        <a:ln w="25634">
          <a:noFill/>
        </a:ln>
      </c:spPr>
    </c:plotArea>
    <c:legend>
      <c:legendPos val="r"/>
      <c:layout>
        <c:manualLayout>
          <c:xMode val="edge"/>
          <c:yMode val="edge"/>
          <c:x val="0.68570969556699757"/>
          <c:y val="7.0755883454678273E-2"/>
          <c:w val="0.2716489066082628"/>
          <c:h val="0.92883039741730689"/>
        </c:manualLayout>
      </c:layout>
      <c:txPr>
        <a:bodyPr/>
        <a:lstStyle/>
        <a:p>
          <a:pPr>
            <a:defRPr sz="1211"/>
          </a:pPr>
          <a:endParaRPr lang="ru-RU"/>
        </a:p>
      </c:txPr>
    </c:legend>
    <c:plotVisOnly val="1"/>
    <c:dispBlanksAs val="zero"/>
  </c:chart>
  <c:txPr>
    <a:bodyPr/>
    <a:lstStyle/>
    <a:p>
      <a:pPr>
        <a:defRPr sz="1817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23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8434,1 </a:t>
            </a:r>
            <a:r>
              <a:rPr lang="ru-RU" dirty="0"/>
              <a:t>тыс.рублей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549384304853779"/>
          <c:y val="0.10734674465570802"/>
          <c:w val="0.8299902464135267"/>
          <c:h val="0.5352848221034861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107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4611.7</c:v>
                </c:pt>
                <c:pt idx="1">
                  <c:v>66.900000000000006</c:v>
                </c:pt>
                <c:pt idx="2">
                  <c:v>65.7</c:v>
                </c:pt>
                <c:pt idx="3">
                  <c:v>341.7</c:v>
                </c:pt>
                <c:pt idx="4">
                  <c:v>1799.4</c:v>
                </c:pt>
                <c:pt idx="5">
                  <c:v>2.2000000000000002</c:v>
                </c:pt>
                <c:pt idx="6">
                  <c:v>1518.5</c:v>
                </c:pt>
                <c:pt idx="7">
                  <c:v>25</c:v>
                </c:pt>
              </c:numCache>
            </c:numRef>
          </c:val>
        </c:ser>
        <c:dLbls>
          <c:showVal val="1"/>
        </c:dLbls>
        <c:gapWidth val="75"/>
        <c:axId val="38564608"/>
        <c:axId val="38564992"/>
      </c:barChart>
      <c:catAx>
        <c:axId val="38564608"/>
        <c:scaling>
          <c:orientation val="minMax"/>
        </c:scaling>
        <c:axPos val="b"/>
        <c:majorTickMark val="none"/>
        <c:tickLblPos val="none"/>
        <c:txPr>
          <a:bodyPr/>
          <a:lstStyle/>
          <a:p>
            <a:pPr>
              <a:defRPr sz="1107"/>
            </a:pPr>
            <a:endParaRPr lang="ru-RU"/>
          </a:p>
        </c:txPr>
        <c:crossAx val="38564992"/>
        <c:crosses val="autoZero"/>
        <c:auto val="1"/>
        <c:lblAlgn val="ctr"/>
        <c:lblOffset val="100"/>
      </c:catAx>
      <c:valAx>
        <c:axId val="385649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7"/>
            </a:pPr>
            <a:endParaRPr lang="ru-RU"/>
          </a:p>
        </c:txPr>
        <c:crossAx val="38564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62839397552E-2"/>
          <c:y val="0.68007633989007854"/>
          <c:w val="0.83869970162702157"/>
          <c:h val="0.18384716680138175"/>
        </c:manualLayout>
      </c:layout>
      <c:txPr>
        <a:bodyPr/>
        <a:lstStyle/>
        <a:p>
          <a:pPr>
            <a:defRPr sz="1107"/>
          </a:pPr>
          <a:endParaRPr lang="ru-RU"/>
        </a:p>
      </c:txPr>
    </c:legend>
    <c:plotVisOnly val="1"/>
    <c:dispBlanksAs val="gap"/>
  </c:chart>
  <c:txPr>
    <a:bodyPr/>
    <a:lstStyle/>
    <a:p>
      <a:pPr>
        <a:defRPr sz="1423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Фактические расходы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3305.4</c:v>
                </c:pt>
                <c:pt idx="1">
                  <c:v>3931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2392A-F654-4CD2-B2D8-B2ECA55BAEA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1CD8A66-E6AB-4A7C-AA62-87C39FFDC8D5}">
      <dgm:prSet phldrT="[Текст]"/>
      <dgm:spPr/>
      <dgm:t>
        <a:bodyPr/>
        <a:lstStyle/>
        <a:p>
          <a:r>
            <a:rPr lang="ru-RU" dirty="0" smtClean="0"/>
            <a:t>Расходы отражены по </a:t>
          </a:r>
          <a:r>
            <a:rPr lang="ru-RU" dirty="0" smtClean="0"/>
            <a:t>12 </a:t>
          </a:r>
          <a:r>
            <a:rPr lang="ru-RU" dirty="0" smtClean="0"/>
            <a:t>программам</a:t>
          </a:r>
          <a:endParaRPr lang="ru-RU" dirty="0"/>
        </a:p>
      </dgm:t>
    </dgm:pt>
    <dgm:pt modelId="{A45B98B0-20CA-4BBF-B095-D66719108DC4}" type="parTrans" cxnId="{68D1E437-BB2D-4FCA-91D5-0E7A637F7289}">
      <dgm:prSet/>
      <dgm:spPr/>
    </dgm:pt>
    <dgm:pt modelId="{AED8BF94-BF50-4846-A269-7C8C1B46BBAB}" type="sibTrans" cxnId="{68D1E437-BB2D-4FCA-91D5-0E7A637F7289}">
      <dgm:prSet/>
      <dgm:spPr/>
    </dgm:pt>
    <dgm:pt modelId="{A3492748-67C9-4ACE-96E3-D193FAA7512D}">
      <dgm:prSet phldrT="[Текст]"/>
      <dgm:spPr/>
      <dgm:t>
        <a:bodyPr/>
        <a:lstStyle/>
        <a:p>
          <a:r>
            <a:rPr lang="ru-RU" dirty="0" smtClean="0"/>
            <a:t>Расходы по программам составили </a:t>
          </a:r>
          <a:r>
            <a:rPr lang="ru-RU" dirty="0" smtClean="0"/>
            <a:t>3931,0 </a:t>
          </a:r>
          <a:r>
            <a:rPr lang="ru-RU" dirty="0" smtClean="0"/>
            <a:t>тыс.руб.</a:t>
          </a:r>
          <a:endParaRPr lang="ru-RU" dirty="0"/>
        </a:p>
      </dgm:t>
    </dgm:pt>
    <dgm:pt modelId="{A27C64BF-333C-4654-8024-2635D195E33B}" type="parTrans" cxnId="{99BE34E0-0E95-421F-8932-4FF57390B9D1}">
      <dgm:prSet/>
      <dgm:spPr/>
    </dgm:pt>
    <dgm:pt modelId="{27DB9B98-F93A-4030-ACF2-C678BEABC89B}" type="sibTrans" cxnId="{99BE34E0-0E95-421F-8932-4FF57390B9D1}">
      <dgm:prSet/>
      <dgm:spPr/>
    </dgm:pt>
    <dgm:pt modelId="{233EDD5F-FCAC-46DD-BB43-5297929EE51F}">
      <dgm:prSet phldrT="[Текст]"/>
      <dgm:spPr/>
      <dgm:t>
        <a:bodyPr/>
        <a:lstStyle/>
        <a:p>
          <a:r>
            <a:rPr lang="ru-RU" dirty="0" smtClean="0"/>
            <a:t>Удельный вес расходов по программам </a:t>
          </a:r>
          <a:r>
            <a:rPr lang="ru-RU" dirty="0" smtClean="0"/>
            <a:t>41,5%</a:t>
          </a:r>
          <a:endParaRPr lang="ru-RU" dirty="0"/>
        </a:p>
      </dgm:t>
    </dgm:pt>
    <dgm:pt modelId="{A63590DA-714A-4214-BD01-ECE8C203A641}" type="parTrans" cxnId="{C8B309D8-BB9E-46DA-9C50-EC33DFA19E56}">
      <dgm:prSet/>
      <dgm:spPr/>
    </dgm:pt>
    <dgm:pt modelId="{3E01910B-D263-4479-9DEA-C6A913DD9BE5}" type="sibTrans" cxnId="{C8B309D8-BB9E-46DA-9C50-EC33DFA19E56}">
      <dgm:prSet/>
      <dgm:spPr/>
    </dgm:pt>
    <dgm:pt modelId="{880859B6-5E0A-4432-B891-7345657E12BF}" type="pres">
      <dgm:prSet presAssocID="{AB62392A-F654-4CD2-B2D8-B2ECA55BAEA0}" presName="compositeShape" presStyleCnt="0">
        <dgm:presLayoutVars>
          <dgm:dir/>
          <dgm:resizeHandles/>
        </dgm:presLayoutVars>
      </dgm:prSet>
      <dgm:spPr/>
    </dgm:pt>
    <dgm:pt modelId="{03E08DCD-D96F-4E0D-B1FE-3484BB8BCED4}" type="pres">
      <dgm:prSet presAssocID="{AB62392A-F654-4CD2-B2D8-B2ECA55BAEA0}" presName="pyramid" presStyleLbl="node1" presStyleIdx="0" presStyleCnt="1"/>
      <dgm:spPr/>
    </dgm:pt>
    <dgm:pt modelId="{89063B1F-6622-41C2-8F13-EDEE874924BD}" type="pres">
      <dgm:prSet presAssocID="{AB62392A-F654-4CD2-B2D8-B2ECA55BAEA0}" presName="theList" presStyleCnt="0"/>
      <dgm:spPr/>
    </dgm:pt>
    <dgm:pt modelId="{5E5859ED-DFBD-4A67-BA00-9301ABBBCB11}" type="pres">
      <dgm:prSet presAssocID="{A1CD8A66-E6AB-4A7C-AA62-87C39FFDC8D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C9A5A-E552-48FD-9165-0012A4A76679}" type="pres">
      <dgm:prSet presAssocID="{A1CD8A66-E6AB-4A7C-AA62-87C39FFDC8D5}" presName="aSpace" presStyleCnt="0"/>
      <dgm:spPr/>
    </dgm:pt>
    <dgm:pt modelId="{24DD4BAC-D74C-4D2E-A3BA-8B6C4F1567AD}" type="pres">
      <dgm:prSet presAssocID="{A3492748-67C9-4ACE-96E3-D193FAA7512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3693A-804D-40D4-86C3-E3F4BF4743C6}" type="pres">
      <dgm:prSet presAssocID="{A3492748-67C9-4ACE-96E3-D193FAA7512D}" presName="aSpace" presStyleCnt="0"/>
      <dgm:spPr/>
    </dgm:pt>
    <dgm:pt modelId="{6CA4FB48-1D3D-4DE9-9CDF-E1D6A5B7619B}" type="pres">
      <dgm:prSet presAssocID="{233EDD5F-FCAC-46DD-BB43-5297929EE51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5A146-C83F-41D2-907D-06D4E629023E}" type="pres">
      <dgm:prSet presAssocID="{233EDD5F-FCAC-46DD-BB43-5297929EE51F}" presName="aSpace" presStyleCnt="0"/>
      <dgm:spPr/>
    </dgm:pt>
  </dgm:ptLst>
  <dgm:cxnLst>
    <dgm:cxn modelId="{91BDB6A3-F145-4873-8DC7-645C60026C7F}" type="presOf" srcId="{233EDD5F-FCAC-46DD-BB43-5297929EE51F}" destId="{6CA4FB48-1D3D-4DE9-9CDF-E1D6A5B7619B}" srcOrd="0" destOrd="0" presId="urn:microsoft.com/office/officeart/2005/8/layout/pyramid2"/>
    <dgm:cxn modelId="{68D1E437-BB2D-4FCA-91D5-0E7A637F7289}" srcId="{AB62392A-F654-4CD2-B2D8-B2ECA55BAEA0}" destId="{A1CD8A66-E6AB-4A7C-AA62-87C39FFDC8D5}" srcOrd="0" destOrd="0" parTransId="{A45B98B0-20CA-4BBF-B095-D66719108DC4}" sibTransId="{AED8BF94-BF50-4846-A269-7C8C1B46BBAB}"/>
    <dgm:cxn modelId="{C8B309D8-BB9E-46DA-9C50-EC33DFA19E56}" srcId="{AB62392A-F654-4CD2-B2D8-B2ECA55BAEA0}" destId="{233EDD5F-FCAC-46DD-BB43-5297929EE51F}" srcOrd="2" destOrd="0" parTransId="{A63590DA-714A-4214-BD01-ECE8C203A641}" sibTransId="{3E01910B-D263-4479-9DEA-C6A913DD9BE5}"/>
    <dgm:cxn modelId="{99BE34E0-0E95-421F-8932-4FF57390B9D1}" srcId="{AB62392A-F654-4CD2-B2D8-B2ECA55BAEA0}" destId="{A3492748-67C9-4ACE-96E3-D193FAA7512D}" srcOrd="1" destOrd="0" parTransId="{A27C64BF-333C-4654-8024-2635D195E33B}" sibTransId="{27DB9B98-F93A-4030-ACF2-C678BEABC89B}"/>
    <dgm:cxn modelId="{536AA5BC-805F-45BC-819C-520DED430C08}" type="presOf" srcId="{AB62392A-F654-4CD2-B2D8-B2ECA55BAEA0}" destId="{880859B6-5E0A-4432-B891-7345657E12BF}" srcOrd="0" destOrd="0" presId="urn:microsoft.com/office/officeart/2005/8/layout/pyramid2"/>
    <dgm:cxn modelId="{59B3596D-3C2A-4D28-B6A9-0036E5E53168}" type="presOf" srcId="{A1CD8A66-E6AB-4A7C-AA62-87C39FFDC8D5}" destId="{5E5859ED-DFBD-4A67-BA00-9301ABBBCB11}" srcOrd="0" destOrd="0" presId="urn:microsoft.com/office/officeart/2005/8/layout/pyramid2"/>
    <dgm:cxn modelId="{7FBBAE5A-1657-4483-969B-73F3BC0588F2}" type="presOf" srcId="{A3492748-67C9-4ACE-96E3-D193FAA7512D}" destId="{24DD4BAC-D74C-4D2E-A3BA-8B6C4F1567AD}" srcOrd="0" destOrd="0" presId="urn:microsoft.com/office/officeart/2005/8/layout/pyramid2"/>
    <dgm:cxn modelId="{CE748E1C-7999-4748-9AE7-5E81473A1775}" type="presParOf" srcId="{880859B6-5E0A-4432-B891-7345657E12BF}" destId="{03E08DCD-D96F-4E0D-B1FE-3484BB8BCED4}" srcOrd="0" destOrd="0" presId="urn:microsoft.com/office/officeart/2005/8/layout/pyramid2"/>
    <dgm:cxn modelId="{6CF2F0BA-3506-4531-ADDC-7D181235FCE5}" type="presParOf" srcId="{880859B6-5E0A-4432-B891-7345657E12BF}" destId="{89063B1F-6622-41C2-8F13-EDEE874924BD}" srcOrd="1" destOrd="0" presId="urn:microsoft.com/office/officeart/2005/8/layout/pyramid2"/>
    <dgm:cxn modelId="{5E019EF0-A8BA-446A-B85F-633DE1D152DA}" type="presParOf" srcId="{89063B1F-6622-41C2-8F13-EDEE874924BD}" destId="{5E5859ED-DFBD-4A67-BA00-9301ABBBCB11}" srcOrd="0" destOrd="0" presId="urn:microsoft.com/office/officeart/2005/8/layout/pyramid2"/>
    <dgm:cxn modelId="{F58E4D0C-7033-4202-8817-C49AB8C5C287}" type="presParOf" srcId="{89063B1F-6622-41C2-8F13-EDEE874924BD}" destId="{430C9A5A-E552-48FD-9165-0012A4A76679}" srcOrd="1" destOrd="0" presId="urn:microsoft.com/office/officeart/2005/8/layout/pyramid2"/>
    <dgm:cxn modelId="{DF03EE38-E5C2-4760-B305-20708B6AEC7E}" type="presParOf" srcId="{89063B1F-6622-41C2-8F13-EDEE874924BD}" destId="{24DD4BAC-D74C-4D2E-A3BA-8B6C4F1567AD}" srcOrd="2" destOrd="0" presId="urn:microsoft.com/office/officeart/2005/8/layout/pyramid2"/>
    <dgm:cxn modelId="{2D2E37B0-02EC-4DF4-A520-D6AD75A57B8F}" type="presParOf" srcId="{89063B1F-6622-41C2-8F13-EDEE874924BD}" destId="{41D3693A-804D-40D4-86C3-E3F4BF4743C6}" srcOrd="3" destOrd="0" presId="urn:microsoft.com/office/officeart/2005/8/layout/pyramid2"/>
    <dgm:cxn modelId="{8C7EE314-8D49-4EC6-AB3D-D0A3DF4B2EE3}" type="presParOf" srcId="{89063B1F-6622-41C2-8F13-EDEE874924BD}" destId="{6CA4FB48-1D3D-4DE9-9CDF-E1D6A5B7619B}" srcOrd="4" destOrd="0" presId="urn:microsoft.com/office/officeart/2005/8/layout/pyramid2"/>
    <dgm:cxn modelId="{A4083827-3AF3-43B6-8F06-3BFF991C1CB4}" type="presParOf" srcId="{89063B1F-6622-41C2-8F13-EDEE874924BD}" destId="{1455A146-C83F-41D2-907D-06D4E629023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E08DCD-D96F-4E0D-B1FE-3484BB8BCED4}">
      <dsp:nvSpPr>
        <dsp:cNvPr id="0" name=""/>
        <dsp:cNvSpPr/>
      </dsp:nvSpPr>
      <dsp:spPr>
        <a:xfrm>
          <a:off x="711199" y="0"/>
          <a:ext cx="4063999" cy="40639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859ED-DFBD-4A67-BA00-9301ABBBCB11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Расходы отражены по </a:t>
          </a:r>
          <a:r>
            <a:rPr lang="ru-RU" sz="1700" kern="1200" dirty="0" smtClean="0"/>
            <a:t>12 </a:t>
          </a:r>
          <a:r>
            <a:rPr lang="ru-RU" sz="1700" kern="1200" dirty="0" smtClean="0"/>
            <a:t>программам</a:t>
          </a:r>
          <a:endParaRPr lang="ru-RU" sz="1700" kern="1200" dirty="0"/>
        </a:p>
      </dsp:txBody>
      <dsp:txXfrm>
        <a:off x="2743199" y="408582"/>
        <a:ext cx="2641600" cy="962025"/>
      </dsp:txXfrm>
    </dsp:sp>
    <dsp:sp modelId="{24DD4BAC-D74C-4D2E-A3BA-8B6C4F1567AD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Расходы по программам составили </a:t>
          </a:r>
          <a:r>
            <a:rPr lang="ru-RU" sz="1700" kern="1200" dirty="0" smtClean="0"/>
            <a:t>3931,0 </a:t>
          </a:r>
          <a:r>
            <a:rPr lang="ru-RU" sz="1700" kern="1200" dirty="0" smtClean="0"/>
            <a:t>тыс.руб.</a:t>
          </a:r>
          <a:endParaRPr lang="ru-RU" sz="1700" kern="1200" dirty="0"/>
        </a:p>
      </dsp:txBody>
      <dsp:txXfrm>
        <a:off x="2743199" y="1490860"/>
        <a:ext cx="2641600" cy="962025"/>
      </dsp:txXfrm>
    </dsp:sp>
    <dsp:sp modelId="{6CA4FB48-1D3D-4DE9-9CDF-E1D6A5B7619B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Удельный вес расходов по программам </a:t>
          </a:r>
          <a:r>
            <a:rPr lang="ru-RU" sz="1700" kern="1200" dirty="0" smtClean="0"/>
            <a:t>41,5%</a:t>
          </a:r>
          <a:endParaRPr lang="ru-RU" sz="1700" kern="1200" dirty="0"/>
        </a:p>
      </dsp:txBody>
      <dsp:txXfrm>
        <a:off x="2743199" y="2573139"/>
        <a:ext cx="2641600" cy="962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6C5149-8D18-4A24-9A8D-6ED012E13244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8A6C73-478A-4254-ADAD-0767F3D468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10BD48-4883-449C-A584-7A944305D0C0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7D343F-966B-4301-AC10-5B0EFE7311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82B35E-4784-4D02-B499-720641E11571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9C737C-C975-4A3C-9A25-40E12A96F9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E27ACD-16B9-4DF6-97EE-BE17B5EE687A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749F64-ABD6-4864-803F-9EED3EE238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AFEF8F-1BC6-4551-9623-5C6B0058B6FC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53685B-478E-4718-88B2-25849812C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E70EC8-D2EA-44D4-97AF-84600255DD03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8883BB-365A-4519-B125-7FB3758478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5ED7E1-704C-44AC-B1A1-9BA8600B1AC7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76512A-B51E-41BE-BE8F-ECD872678B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F6AF65-C306-4E7C-B523-2A19EDE504EE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785F9C-24B4-47FA-B7D0-0687411BFD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675223-6559-4EEF-B5DA-F1C5A6B3DFFF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F9AF1F-A07B-408B-833F-383A68F43F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442945-66FF-4E3D-ABAC-CE33DF5B72F6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ACE8D6-6027-4F3B-9467-AB0DCF5A0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060775-AAC8-4604-A404-9B0AD1382DEF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EAA6F0-9302-4373-A716-0D756B33D3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9B8612A-4720-4FDB-BA25-2B16BDA085BD}" type="datetimeFigureOut">
              <a:rPr lang="ru-RU" smtClean="0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2EBB6CB-5933-4248-AD5B-4B313C6E2E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2016 год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ru-RU" sz="700" smtClean="0"/>
          </a:p>
          <a:p>
            <a:pPr marR="0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Сравнительный анализ по программам</a:t>
            </a:r>
            <a:endParaRPr lang="ru-RU" sz="32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364"/>
          </a:xfrm>
        </p:spPr>
        <p:txBody>
          <a:bodyPr/>
          <a:lstStyle/>
          <a:p>
            <a:r>
              <a:rPr lang="ru-RU" sz="1800" dirty="0" smtClean="0"/>
              <a:t>В 2016 году объем расходов по программам в сравнении с </a:t>
            </a:r>
            <a:r>
              <a:rPr lang="ru-RU" sz="1800" dirty="0" smtClean="0"/>
              <a:t>2015 </a:t>
            </a:r>
            <a:r>
              <a:rPr lang="ru-RU" sz="1800" smtClean="0"/>
              <a:t>годом </a:t>
            </a:r>
            <a:r>
              <a:rPr lang="ru-RU" sz="1800" smtClean="0"/>
              <a:t>увеличился</a:t>
            </a:r>
            <a:endParaRPr lang="ru-RU" sz="1800" dirty="0" smtClean="0"/>
          </a:p>
          <a:p>
            <a:endParaRPr lang="ru-RU" sz="1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397000"/>
          <a:ext cx="8352928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2016 год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8085,5 тыс.рублей;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8434,1 тыс.рублей;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Дефицит бюджета – 348,6 тыс.рублей.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2016 год</a:t>
            </a:r>
            <a:br>
              <a:rPr lang="ru-RU" sz="2000" dirty="0" smtClean="0"/>
            </a:br>
            <a:r>
              <a:rPr lang="ru-RU" sz="2000" dirty="0" smtClean="0"/>
              <a:t>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1"/>
          <a:ext cx="8229600" cy="465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4345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291,9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299,8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102,7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 по подакцизным товарам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 800,9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 832,6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 104,0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   139,0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261,3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294,0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112,5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1604,5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1207,6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 75,3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   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   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00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00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имущества казны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00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имущества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2016 год</a:t>
            </a:r>
            <a:br>
              <a:rPr lang="ru-RU" sz="2000" dirty="0" smtClean="0"/>
            </a:br>
            <a:r>
              <a:rPr lang="ru-RU" sz="2000" dirty="0" smtClean="0"/>
              <a:t>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66813"/>
          <a:ext cx="8229600" cy="3362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21792"/>
                <a:gridCol w="137849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194,3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3807,9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3807,9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70,1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8401,6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8085,5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2016 год</a:t>
            </a:r>
            <a:br>
              <a:rPr lang="ru-RU" sz="2000" dirty="0" smtClean="0"/>
            </a:br>
            <a:r>
              <a:rPr lang="ru-RU" sz="2000" dirty="0" smtClean="0"/>
              <a:t>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1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170"/>
                <a:gridCol w="1236881"/>
                <a:gridCol w="911386"/>
                <a:gridCol w="12759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4908,1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4611,7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94,0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66,9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66,9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66,0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65,7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99,5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1419,4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341,7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24,1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2159,6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1799,4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83,3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2916,6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1518,5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52,1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25,0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25,0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11574,6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8434,1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72,9</a:t>
                      </a:r>
                      <a:endParaRPr lang="ru-RU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Структура доходов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3550" y="723900"/>
          <a:ext cx="8988425" cy="590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55688" y="1481138"/>
          <a:ext cx="7032625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7667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Муниципальные программы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Направление расходования средств по программам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004"/>
                <a:gridCol w="1049894"/>
                <a:gridCol w="1181131"/>
                <a:gridCol w="10593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муниципальной программы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год план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год факт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Удельный вес, %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</a:t>
                      </a:r>
                      <a:r>
                        <a:rPr lang="ru-RU" baseline="0" dirty="0" smtClean="0"/>
                        <a:t> муниципальные программы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3030,8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1632,6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41,5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Инфраструктурные муниципальные программы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3439,9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2003,0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51,0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Поддержка отраслей экономики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муниципальные программы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325,5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295,4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7,5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6797,2</a:t>
                      </a:r>
                      <a:endParaRPr lang="ru-RU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3931,0</a:t>
                      </a:r>
                      <a:endParaRPr lang="ru-RU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100,0</a:t>
                      </a:r>
                      <a:endParaRPr lang="ru-RU" b="1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1102</TotalTime>
  <Words>324</Words>
  <Application>Microsoft Office PowerPoint</Application>
  <PresentationFormat>Экран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Отчет об исполнении бюджета Вербовологовского сельского поселения за 2016 год</vt:lpstr>
      <vt:lpstr>исполнение бюджета за 2016 год</vt:lpstr>
      <vt:lpstr>Исполнение доходной части бюджета за 2016 год  (в тысячах рублей)</vt:lpstr>
      <vt:lpstr>Исполнение доходной части бюджета за 2016 год  (в тысячах рублей)</vt:lpstr>
      <vt:lpstr>Исполнение расходной части бюджета за 2016 год  (в тысячах рублей)</vt:lpstr>
      <vt:lpstr>Структура доходов</vt:lpstr>
      <vt:lpstr>Структура расходов</vt:lpstr>
      <vt:lpstr>Слайд 8</vt:lpstr>
      <vt:lpstr>Направление расходования средств по программам</vt:lpstr>
      <vt:lpstr>Сравнительный анализ по программам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sp09094@donpac.ru</cp:lastModifiedBy>
  <cp:revision>110</cp:revision>
  <dcterms:modified xsi:type="dcterms:W3CDTF">2017-05-23T12:15:22Z</dcterms:modified>
</cp:coreProperties>
</file>