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61" r:id="rId9"/>
    <p:sldId id="263" r:id="rId10"/>
    <p:sldId id="266" r:id="rId11"/>
    <p:sldId id="26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0927" autoAdjust="0"/>
  </p:normalViewPr>
  <p:slideViewPr>
    <p:cSldViewPr>
      <p:cViewPr varScale="1">
        <p:scale>
          <a:sx n="91" d="100"/>
          <a:sy n="91" d="100"/>
        </p:scale>
        <p:origin x="-164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594">
                <a:solidFill>
                  <a:schemeClr val="accent3">
                    <a:lumMod val="75000"/>
                  </a:schemeClr>
                </a:solidFill>
              </a:defRPr>
            </a:pPr>
            <a:r>
              <a:rPr lang="ru-RU" dirty="0"/>
              <a:t>Общий объем доходов </a:t>
            </a:r>
            <a:r>
              <a:rPr lang="ru-RU" dirty="0" smtClean="0"/>
              <a:t> 8735,0тыс.рублей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1.1842911083483044E-2"/>
          <c:y val="7.6177039574342409E-2"/>
          <c:w val="0.62194145139752666"/>
          <c:h val="0.868457061187580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доходов 2023,0 тыс.рублей</c:v>
                </c:pt>
              </c:strCache>
            </c:strRef>
          </c:tx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chemeClr val="accent2"/>
              </a:solidFill>
            </c:spPr>
          </c:dPt>
          <c:dPt>
            <c:idx val="5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6"/>
            <c:spPr>
              <a:solidFill>
                <a:srgbClr val="7030A0"/>
              </a:solidFill>
            </c:spPr>
          </c:dPt>
          <c:dPt>
            <c:idx val="7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8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9"/>
            <c:spPr>
              <a:solidFill>
                <a:srgbClr val="92D050"/>
              </a:solidFill>
            </c:spPr>
          </c:dPt>
          <c:dLbls>
            <c:dLbl>
              <c:idx val="8"/>
              <c:numFmt formatCode="#,##0" sourceLinked="0"/>
              <c:spPr/>
              <c:txPr>
                <a:bodyPr/>
                <a:lstStyle/>
                <a:p>
                  <a:pPr>
                    <a:defRPr sz="10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numFmt formatCode="#,##0.0" sourceLinked="0"/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госпошлина</c:v>
                </c:pt>
                <c:pt idx="4">
                  <c:v>доходы от использования имущества</c:v>
                </c:pt>
                <c:pt idx="5">
                  <c:v>доходы от компенсации затрат</c:v>
                </c:pt>
                <c:pt idx="6">
                  <c:v>штрафы</c:v>
                </c:pt>
                <c:pt idx="7">
                  <c:v>прочие неналоговые доходы</c:v>
                </c:pt>
                <c:pt idx="8">
                  <c:v>безвозмездные поступления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460.5</c:v>
                </c:pt>
                <c:pt idx="1">
                  <c:v>56.9</c:v>
                </c:pt>
                <c:pt idx="2">
                  <c:v>2254.1</c:v>
                </c:pt>
                <c:pt idx="3">
                  <c:v>2.8</c:v>
                </c:pt>
                <c:pt idx="4">
                  <c:v>175.8</c:v>
                </c:pt>
                <c:pt idx="5">
                  <c:v>3.6</c:v>
                </c:pt>
                <c:pt idx="6">
                  <c:v>4.2</c:v>
                </c:pt>
                <c:pt idx="7">
                  <c:v>8.6</c:v>
                </c:pt>
                <c:pt idx="8">
                  <c:v>5768.5</c:v>
                </c:pt>
              </c:numCache>
            </c:numRef>
          </c:val>
        </c:ser>
        <c:gapWidth val="100"/>
        <c:axId val="85501440"/>
        <c:axId val="85499904"/>
      </c:barChart>
      <c:valAx>
        <c:axId val="85499904"/>
        <c:scaling>
          <c:orientation val="minMax"/>
          <c:min val="0"/>
        </c:scaling>
        <c:delete val="1"/>
        <c:axPos val="b"/>
        <c:numFmt formatCode="General" sourceLinked="1"/>
        <c:tickLblPos val="none"/>
        <c:crossAx val="85501440"/>
        <c:crosses val="autoZero"/>
        <c:crossBetween val="between"/>
        <c:majorUnit val="100"/>
        <c:minorUnit val="50"/>
      </c:valAx>
      <c:catAx>
        <c:axId val="85501440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5499904"/>
        <c:crosses val="autoZero"/>
        <c:auto val="1"/>
        <c:lblAlgn val="ctr"/>
        <c:lblOffset val="100"/>
      </c:catAx>
    </c:plotArea>
    <c:plotVisOnly val="1"/>
    <c:dispBlanksAs val="zero"/>
  </c:chart>
  <c:txPr>
    <a:bodyPr/>
    <a:lstStyle/>
    <a:p>
      <a:pPr>
        <a:defRPr sz="1594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36448502144130357"/>
          <c:y val="2.0962985063047827E-2"/>
          <c:w val="0.54164490438026425"/>
          <c:h val="0.90066165453248304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6.4326742272101015E-17"/>
                  <c:y val="1.690310735773820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2.8976565334217594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1.448837773520417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единый сельхозналог</c:v>
                </c:pt>
                <c:pt idx="2">
                  <c:v>налог на имущество фл</c:v>
                </c:pt>
                <c:pt idx="3">
                  <c:v>земельный налог</c:v>
                </c:pt>
                <c:pt idx="4">
                  <c:v>госпошлина</c:v>
                </c:pt>
                <c:pt idx="5">
                  <c:v>аренда имущества</c:v>
                </c:pt>
                <c:pt idx="6">
                  <c:v>компенсация затрат государства</c:v>
                </c:pt>
                <c:pt idx="7">
                  <c:v>штрафы</c:v>
                </c:pt>
                <c:pt idx="8">
                  <c:v>прочие неналоговые доходы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312.2</c:v>
                </c:pt>
                <c:pt idx="1">
                  <c:v>88.4</c:v>
                </c:pt>
                <c:pt idx="2">
                  <c:v>350.2</c:v>
                </c:pt>
                <c:pt idx="3">
                  <c:v>1737.2</c:v>
                </c:pt>
                <c:pt idx="4">
                  <c:v>2.6</c:v>
                </c:pt>
                <c:pt idx="5">
                  <c:v>173.3</c:v>
                </c:pt>
                <c:pt idx="6">
                  <c:v>2.8</c:v>
                </c:pt>
                <c:pt idx="7">
                  <c:v>6.1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/>
          </c:spPr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единый сельхозналог</c:v>
                </c:pt>
                <c:pt idx="2">
                  <c:v>налог на имущество фл</c:v>
                </c:pt>
                <c:pt idx="3">
                  <c:v>земельный налог</c:v>
                </c:pt>
                <c:pt idx="4">
                  <c:v>госпошлина</c:v>
                </c:pt>
                <c:pt idx="5">
                  <c:v>аренда имущества</c:v>
                </c:pt>
                <c:pt idx="6">
                  <c:v>компенсация затрат государства</c:v>
                </c:pt>
                <c:pt idx="7">
                  <c:v>штрафы</c:v>
                </c:pt>
                <c:pt idx="8">
                  <c:v>прочие неналоговые доходы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460.5</c:v>
                </c:pt>
                <c:pt idx="1">
                  <c:v>56.9</c:v>
                </c:pt>
                <c:pt idx="2">
                  <c:v>338.5</c:v>
                </c:pt>
                <c:pt idx="3">
                  <c:v>1915.6</c:v>
                </c:pt>
                <c:pt idx="4">
                  <c:v>2.8</c:v>
                </c:pt>
                <c:pt idx="5">
                  <c:v>175.8</c:v>
                </c:pt>
                <c:pt idx="6">
                  <c:v>3.6</c:v>
                </c:pt>
                <c:pt idx="7">
                  <c:v>4.2</c:v>
                </c:pt>
                <c:pt idx="8">
                  <c:v>8.6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единый сельхозналог</c:v>
                </c:pt>
                <c:pt idx="2">
                  <c:v>налог на имущество фл</c:v>
                </c:pt>
                <c:pt idx="3">
                  <c:v>земельный налог</c:v>
                </c:pt>
                <c:pt idx="4">
                  <c:v>госпошлина</c:v>
                </c:pt>
                <c:pt idx="5">
                  <c:v>аренда имущества</c:v>
                </c:pt>
                <c:pt idx="6">
                  <c:v>компенсация затрат государства</c:v>
                </c:pt>
                <c:pt idx="7">
                  <c:v>штрафы</c:v>
                </c:pt>
                <c:pt idx="8">
                  <c:v>прочие неналоговые доходы</c:v>
                </c:pt>
              </c:strCache>
            </c:strRef>
          </c:cat>
          <c:val>
            <c:numRef>
              <c:f>Лист1!$D$2:$D$10</c:f>
            </c:numRef>
          </c:val>
        </c:ser>
        <c:shape val="cylinder"/>
        <c:axId val="106407040"/>
        <c:axId val="106408576"/>
        <c:axId val="0"/>
      </c:bar3DChart>
      <c:catAx>
        <c:axId val="106407040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6408576"/>
        <c:crosses val="autoZero"/>
        <c:auto val="1"/>
        <c:lblAlgn val="ctr"/>
        <c:lblOffset val="100"/>
      </c:catAx>
      <c:valAx>
        <c:axId val="10640857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0640704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общая сумма </a:t>
            </a:r>
            <a:r>
              <a:rPr lang="ru-RU" dirty="0" smtClean="0"/>
              <a:t>5768,5 тыс.рублей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общая сумма 5768,5</c:v>
                </c:pt>
              </c:strCache>
            </c:strRef>
          </c:tx>
          <c:explosion val="25"/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bestFit"/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дотация</c:v>
                </c:pt>
                <c:pt idx="1">
                  <c:v>субвенции</c:v>
                </c:pt>
                <c:pt idx="2">
                  <c:v>дорожные фонды</c:v>
                </c:pt>
                <c:pt idx="3">
                  <c:v>на указы президента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5116.5</c:v>
                </c:pt>
                <c:pt idx="1">
                  <c:v>77.3</c:v>
                </c:pt>
                <c:pt idx="2">
                  <c:v>123.8</c:v>
                </c:pt>
                <c:pt idx="3">
                  <c:v>450.9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731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dirty="0"/>
              <a:t>Общий объем расходов </a:t>
            </a:r>
            <a:r>
              <a:rPr lang="ru-RU" dirty="0" smtClean="0"/>
              <a:t>6065,2</a:t>
            </a:r>
          </a:p>
          <a:p>
            <a:pPr>
              <a:defRPr sz="1731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dirty="0" smtClean="0"/>
              <a:t> тыс.рублей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0549384304853794"/>
          <c:y val="0.10734674465570802"/>
          <c:w val="0.82999024641352814"/>
          <c:h val="0.598777728400548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464646">
                      <a:lumMod val="40000"/>
                      <a:lumOff val="60000"/>
                      <a:shade val="30000"/>
                      <a:satMod val="115000"/>
                    </a:srgbClr>
                  </a:gs>
                  <a:gs pos="50000">
                    <a:srgbClr val="464646">
                      <a:lumMod val="40000"/>
                      <a:lumOff val="60000"/>
                      <a:shade val="67500"/>
                      <a:satMod val="115000"/>
                    </a:srgbClr>
                  </a:gs>
                  <a:gs pos="100000">
                    <a:srgbClr val="464646">
                      <a:lumMod val="40000"/>
                      <a:lumOff val="60000"/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1"/>
            <c:spPr>
              <a:solidFill>
                <a:schemeClr val="accent2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EB641B">
                      <a:lumMod val="60000"/>
                      <a:lumOff val="40000"/>
                      <a:shade val="30000"/>
                      <a:satMod val="115000"/>
                    </a:srgbClr>
                  </a:gs>
                  <a:gs pos="50000">
                    <a:srgbClr val="EB641B">
                      <a:lumMod val="60000"/>
                      <a:lumOff val="40000"/>
                      <a:shade val="67500"/>
                      <a:satMod val="115000"/>
                    </a:srgbClr>
                  </a:gs>
                  <a:gs pos="100000">
                    <a:srgbClr val="EB641B">
                      <a:lumMod val="60000"/>
                      <a:lumOff val="40000"/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346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образование</c:v>
                </c:pt>
                <c:pt idx="4">
                  <c:v>Национальная экономика</c:v>
                </c:pt>
                <c:pt idx="5">
                  <c:v>жилищно-коммунальное хозяйство</c:v>
                </c:pt>
                <c:pt idx="6">
                  <c:v>культура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4024.8</c:v>
                </c:pt>
                <c:pt idx="1">
                  <c:v>77.099999999999994</c:v>
                </c:pt>
                <c:pt idx="2">
                  <c:v>49</c:v>
                </c:pt>
                <c:pt idx="3">
                  <c:v>15.6</c:v>
                </c:pt>
                <c:pt idx="4">
                  <c:v>284.7</c:v>
                </c:pt>
                <c:pt idx="5">
                  <c:v>211.6</c:v>
                </c:pt>
                <c:pt idx="6">
                  <c:v>1399</c:v>
                </c:pt>
                <c:pt idx="7">
                  <c:v>3.4</c:v>
                </c:pt>
              </c:numCache>
            </c:numRef>
          </c:val>
        </c:ser>
        <c:dLbls>
          <c:showVal val="1"/>
        </c:dLbls>
        <c:gapWidth val="75"/>
        <c:axId val="93624960"/>
        <c:axId val="93626752"/>
      </c:barChart>
      <c:catAx>
        <c:axId val="93624960"/>
        <c:scaling>
          <c:orientation val="minMax"/>
        </c:scaling>
        <c:axPos val="b"/>
        <c:majorTickMark val="none"/>
        <c:tickLblPos val="none"/>
        <c:txPr>
          <a:bodyPr/>
          <a:lstStyle/>
          <a:p>
            <a:pPr>
              <a:defRPr sz="1346"/>
            </a:pPr>
            <a:endParaRPr lang="ru-RU"/>
          </a:p>
        </c:txPr>
        <c:crossAx val="93626752"/>
        <c:crosses val="autoZero"/>
        <c:auto val="1"/>
        <c:lblAlgn val="ctr"/>
        <c:lblOffset val="100"/>
      </c:catAx>
      <c:valAx>
        <c:axId val="9362675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936249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0650234471668927E-2"/>
          <c:y val="0.76003036699625959"/>
          <c:w val="0.80452444270766865"/>
          <c:h val="0.17444080287375485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731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3986.9</c:v>
                </c:pt>
                <c:pt idx="1">
                  <c:v>69.3</c:v>
                </c:pt>
                <c:pt idx="2">
                  <c:v>304.7</c:v>
                </c:pt>
                <c:pt idx="3">
                  <c:v>1218</c:v>
                </c:pt>
                <c:pt idx="4">
                  <c:v>266.39999999999992</c:v>
                </c:pt>
                <c:pt idx="5">
                  <c:v>6.7</c:v>
                </c:pt>
                <c:pt idx="6">
                  <c:v>1222.2</c:v>
                </c:pt>
                <c:pt idx="7">
                  <c:v>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4024.8</c:v>
                </c:pt>
                <c:pt idx="1">
                  <c:v>77.099999999999994</c:v>
                </c:pt>
                <c:pt idx="2">
                  <c:v>49</c:v>
                </c:pt>
                <c:pt idx="3">
                  <c:v>284.7</c:v>
                </c:pt>
                <c:pt idx="4">
                  <c:v>211.6</c:v>
                </c:pt>
                <c:pt idx="5">
                  <c:v>15.6</c:v>
                </c:pt>
                <c:pt idx="6">
                  <c:v>1399</c:v>
                </c:pt>
                <c:pt idx="7">
                  <c:v>24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Лист1!$D$2:$D$9</c:f>
            </c:numRef>
          </c:val>
        </c:ser>
        <c:shape val="box"/>
        <c:axId val="98051968"/>
        <c:axId val="98053504"/>
        <c:axId val="0"/>
      </c:bar3DChart>
      <c:catAx>
        <c:axId val="98051968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98053504"/>
        <c:crosses val="autoZero"/>
        <c:auto val="1"/>
        <c:lblAlgn val="ctr"/>
        <c:lblOffset val="100"/>
      </c:catAx>
      <c:valAx>
        <c:axId val="980535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98051968"/>
        <c:crosses val="autoZero"/>
        <c:crossBetween val="between"/>
      </c:valAx>
      <c:dTable>
        <c:showHorzBorder val="1"/>
        <c:showVertBorder val="1"/>
        <c:showOutline val="1"/>
        <c:txPr>
          <a:bodyPr/>
          <a:lstStyle/>
          <a:p>
            <a:pPr rtl="0"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dTable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9848842637830316E-2"/>
          <c:y val="9.0215174504420168E-2"/>
          <c:w val="0.67242226347903533"/>
          <c:h val="0.909784825495580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explosion val="25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Pos val="outEnd"/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социальные программы: доступная среда, культура, спорт </c:v>
                </c:pt>
                <c:pt idx="1">
                  <c:v>Инфраструктурные муниципальные программы: дороги, ЖКХ, энергосбережение</c:v>
                </c:pt>
                <c:pt idx="2">
                  <c:v>иные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1532.4</c:v>
                </c:pt>
                <c:pt idx="1">
                  <c:v>383.4</c:v>
                </c:pt>
                <c:pt idx="2">
                  <c:v>126.5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6109591123271059"/>
          <c:y val="5.7145436221372241E-2"/>
          <c:w val="0.2268391852865177"/>
          <c:h val="0.85799395305283543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3B30006-648F-4F19-80AD-53519A97B7B1}" type="datetimeFigureOut">
              <a:rPr lang="ru-RU" smtClean="0"/>
              <a:pPr>
                <a:defRPr/>
              </a:pPr>
              <a:t>25.01.2019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0E4D3BD-BCB4-45D7-B293-6A16C89235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C6581CE-5563-439B-946C-196637BC65D3}" type="datetimeFigureOut">
              <a:rPr lang="ru-RU" smtClean="0"/>
              <a:pPr>
                <a:defRPr/>
              </a:pPr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4293E4-F207-475C-A1EA-D1747E09E5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2F625877-EF93-496E-BF0F-89318908252F}" type="datetimeFigureOut">
              <a:rPr lang="ru-RU" smtClean="0"/>
              <a:pPr>
                <a:defRPr/>
              </a:pPr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AE3AB33-87D0-45BA-8EDD-FB3BA911FA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E5198D-6B71-4CDE-AB0C-894CCBAD64DE}" type="datetimeFigureOut">
              <a:rPr lang="ru-RU" smtClean="0"/>
              <a:pPr>
                <a:defRPr/>
              </a:pPr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31B72C-8E20-4C53-9BE0-56D62208AA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309CF0F-EF1F-423B-97D4-D4144C1C759C}" type="datetimeFigureOut">
              <a:rPr lang="ru-RU" smtClean="0"/>
              <a:pPr>
                <a:defRPr/>
              </a:pPr>
              <a:t>25.01.2019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8C249E5C-0D8F-41A3-937B-1C07BF634E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B7D60D-F052-40D8-BCD4-0B150C360C73}" type="datetimeFigureOut">
              <a:rPr lang="ru-RU" smtClean="0"/>
              <a:pPr>
                <a:defRPr/>
              </a:pPr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B45CFA-2D84-4727-999C-9633E06B15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D18797-614B-4C5B-8B0D-3E5768CA810E}" type="datetimeFigureOut">
              <a:rPr lang="ru-RU" smtClean="0"/>
              <a:pPr>
                <a:defRPr/>
              </a:pPr>
              <a:t>25.01.2019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1BB325-37FE-40AA-9F83-A5986E9847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52A2C0-C084-4CFA-BF30-A9205C68BFA0}" type="datetimeFigureOut">
              <a:rPr lang="ru-RU" smtClean="0"/>
              <a:pPr>
                <a:defRPr/>
              </a:pPr>
              <a:t>25.01.2019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95D531-BF5C-4FDA-B6C8-C5E273D2D0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8C78FAA-C4D7-4C23-8D50-308AA95E6351}" type="datetimeFigureOut">
              <a:rPr lang="ru-RU" smtClean="0"/>
              <a:pPr>
                <a:defRPr/>
              </a:pPr>
              <a:t>25.01.2019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FC9B40-70AD-4BC8-A649-085BE4B514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576C97-4E38-4906-AA56-AFFA571C9ECC}" type="datetimeFigureOut">
              <a:rPr lang="ru-RU" smtClean="0"/>
              <a:pPr>
                <a:defRPr/>
              </a:pPr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0333DF-0AF8-495E-BA7C-5C5E708C2F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98C1FA-9603-4886-8C43-241625F1F230}" type="datetimeFigureOut">
              <a:rPr lang="ru-RU" smtClean="0"/>
              <a:pPr>
                <a:defRPr/>
              </a:pPr>
              <a:t>25.01.2019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5A9A7A-4B31-465A-B0AC-B02DF839EE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7EE376C-5803-41BC-8FDB-B8FBD3FE6839}" type="datetimeFigureOut">
              <a:rPr lang="ru-RU" smtClean="0"/>
              <a:pPr>
                <a:defRPr/>
              </a:pPr>
              <a:t>25.01.2019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BE72EBC-D2F3-42BE-A755-6EB05656ED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85795"/>
            <a:ext cx="8572560" cy="2796568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Отчет об исполнении бюджета Вербовологовского сельского поселения </a:t>
            </a:r>
            <a:b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 2018 год 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85800" y="4811713"/>
            <a:ext cx="7772400" cy="46037"/>
          </a:xfrm>
        </p:spPr>
        <p:txBody>
          <a:bodyPr>
            <a:normAutofit fontScale="77500" lnSpcReduction="20000"/>
          </a:bodyPr>
          <a:lstStyle/>
          <a:p>
            <a:pPr marR="0" eaLnBrk="1" hangingPunct="1">
              <a:lnSpc>
                <a:spcPct val="80000"/>
              </a:lnSpc>
              <a:defRPr/>
            </a:pPr>
            <a:endParaRPr lang="ru-RU" sz="700" smtClean="0"/>
          </a:p>
          <a:p>
            <a:pPr marR="0" eaLnBrk="1" hangingPunct="1">
              <a:lnSpc>
                <a:spcPct val="80000"/>
              </a:lnSpc>
              <a:defRPr/>
            </a:pPr>
            <a:endParaRPr lang="ru-RU" sz="70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/>
              <a:t>Сравнение расходов бюджета с аналогичным периодом прошлого года</a:t>
            </a:r>
            <a:endParaRPr lang="ru-RU" sz="1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7499176" cy="5547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72656"/>
          </a:xfrm>
        </p:spPr>
        <p:txBody>
          <a:bodyPr>
            <a:normAutofit/>
          </a:bodyPr>
          <a:lstStyle/>
          <a:p>
            <a:pPr algn="ctr"/>
            <a:r>
              <a:rPr lang="ru-RU" sz="1200" dirty="0" smtClean="0"/>
              <a:t>Формирование  расходов  бюджета  программно-целевым методом   </a:t>
            </a:r>
            <a:br>
              <a:rPr lang="ru-RU" sz="1200" dirty="0" smtClean="0"/>
            </a:br>
            <a:endParaRPr lang="ru-RU" sz="12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23528" y="980728"/>
          <a:ext cx="736848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1" y="692696"/>
            <a:ext cx="7776864" cy="2769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Исполнение по муниципальным </a:t>
            </a:r>
            <a:r>
              <a:rPr lang="ru-RU" sz="12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программ 2042,3 </a:t>
            </a:r>
            <a:r>
              <a:rPr lang="ru-RU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тыс.рублей</a:t>
            </a:r>
            <a:endParaRPr lang="ru-RU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исполнение бюджета за 2018 год </a:t>
            </a:r>
            <a:endParaRPr lang="ru-RU" i="1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Исполнение доходной части бюджета – 8735,0 тыс.рублей;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Исполнение расходной части бюджета – 6065,2 тыс.рублей;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err="1" smtClean="0"/>
              <a:t>профицит</a:t>
            </a:r>
            <a:r>
              <a:rPr lang="ru-RU" dirty="0" smtClean="0"/>
              <a:t> бюджета – 2687,8 тыс.рублей.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доходной части бюджета за 2018 год 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3117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1990"/>
                <a:gridCol w="1357322"/>
                <a:gridCol w="1000132"/>
                <a:gridCol w="1400156"/>
              </a:tblGrid>
              <a:tr h="571504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сельхозналог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имущество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338,4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338,5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1915,6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1915,6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100,3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пошлина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651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Аренда земли после разграничения собственности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134,1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134,1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581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доходной части бюджета за 2018 год 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66813"/>
          <a:ext cx="8229600" cy="4094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8856"/>
                <a:gridCol w="1210456"/>
                <a:gridCol w="1000132"/>
                <a:gridCol w="1400156"/>
              </a:tblGrid>
              <a:tr h="61937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показатель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Аренда имущества казны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892305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r>
                        <a:rPr lang="ru-RU" baseline="0" dirty="0" smtClean="0"/>
                        <a:t> от возмещения расходов, понесенных в связи с эксплуатацией имущества поселений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Штрафы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Прочие неналоговые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5116,5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5116,5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межбюджетные</a:t>
                      </a:r>
                      <a:r>
                        <a:rPr lang="ru-RU" baseline="0" dirty="0" smtClean="0"/>
                        <a:t> трансферты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604,8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574,7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8765,0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8735,0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99,7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Структура доходов</a:t>
            </a:r>
            <a:endParaRPr lang="ru-RU" sz="2800" dirty="0"/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7239000" cy="5403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>Сравнительный анализ поступления</a:t>
            </a:r>
            <a:r>
              <a:rPr lang="ru-RU" sz="4000" dirty="0" smtClean="0"/>
              <a:t> </a:t>
            </a:r>
            <a:r>
              <a:rPr lang="ru-RU" sz="1600" dirty="0" smtClean="0"/>
              <a:t>доходов</a:t>
            </a:r>
            <a:r>
              <a:rPr lang="ru-RU" sz="4000" dirty="0" smtClean="0"/>
              <a:t> </a:t>
            </a:r>
            <a:r>
              <a:rPr lang="ru-RU" sz="1600" dirty="0" smtClean="0"/>
              <a:t>за</a:t>
            </a:r>
            <a:r>
              <a:rPr lang="ru-RU" sz="4000" dirty="0" smtClean="0"/>
              <a:t> </a:t>
            </a:r>
            <a:r>
              <a:rPr lang="ru-RU" sz="1600" dirty="0" smtClean="0"/>
              <a:t>2018 год  и  2017 год</a:t>
            </a:r>
            <a:endParaRPr lang="ru-RU" sz="1600" dirty="0"/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196975"/>
          <a:ext cx="7239000" cy="5259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r>
              <a:rPr lang="ru-RU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Безвозмездные поступления</a:t>
            </a:r>
            <a:endParaRPr lang="ru-RU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расходной части бюджета за 2018 год 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1" cy="543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3695"/>
                <a:gridCol w="1193941"/>
                <a:gridCol w="1075396"/>
                <a:gridCol w="103596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на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исполнения</a:t>
                      </a:r>
                      <a:endParaRPr lang="ru-RU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расходы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4535,2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4024,8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88,7</a:t>
                      </a:r>
                      <a:endParaRPr lang="ru-RU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77,1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77,1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</a:t>
                      </a:r>
                      <a:r>
                        <a:rPr lang="ru-RU" baseline="0" dirty="0" smtClean="0"/>
                        <a:t> безопасность и правоохранительная деятельность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18,7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18,6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99,5</a:t>
                      </a:r>
                      <a:endParaRPr lang="ru-RU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2083,2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284,7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13,7</a:t>
                      </a:r>
                      <a:endParaRPr lang="ru-RU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1777,9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211,6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11,9</a:t>
                      </a:r>
                      <a:endParaRPr lang="ru-RU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18,1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15,6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86,2</a:t>
                      </a:r>
                      <a:endParaRPr lang="ru-RU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2286,6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1399,0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61,2</a:t>
                      </a:r>
                      <a:endParaRPr lang="ru-RU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3,5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3,3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95,5</a:t>
                      </a:r>
                      <a:endParaRPr lang="ru-RU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Спорт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30,0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10894,1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6065,2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55,7</a:t>
                      </a:r>
                      <a:endParaRPr lang="ru-RU" dirty="0"/>
                    </a:p>
                  </a:txBody>
                  <a:tcPr marL="80433" marR="80433"/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Структура расходов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20" y="908720"/>
          <a:ext cx="854713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1417</TotalTime>
  <Words>276</Words>
  <Application>Microsoft Office PowerPoint</Application>
  <PresentationFormat>Экран (4:3)</PresentationFormat>
  <Paragraphs>130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Отчет об исполнении бюджета Вербовологовского сельского поселения  за 2018 год </vt:lpstr>
      <vt:lpstr>исполнение бюджета за 2018 год </vt:lpstr>
      <vt:lpstr>Исполнение доходной части бюджета за 2018 год  (в тысячах рублей)</vt:lpstr>
      <vt:lpstr>Исполнение доходной части бюджета за 2018 год  (в тысячах рублей)</vt:lpstr>
      <vt:lpstr>Структура доходов</vt:lpstr>
      <vt:lpstr>Сравнительный анализ поступления доходов за 2018 год  и  2017 год</vt:lpstr>
      <vt:lpstr>Безвозмездные поступления</vt:lpstr>
      <vt:lpstr>Исполнение расходной части бюджета за 2018 год  (в тысячах рублей)</vt:lpstr>
      <vt:lpstr>Структура расходов</vt:lpstr>
      <vt:lpstr>Сравнение расходов бюджета с аналогичным периодом прошлого года</vt:lpstr>
      <vt:lpstr>Формирование  расходов  бюджета  программно-целевым методом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Вербовологовского сельского поселения за 1 полугодие 2014 года</dc:title>
  <cp:lastModifiedBy>sp09094@donpac.ru</cp:lastModifiedBy>
  <cp:revision>135</cp:revision>
  <dcterms:modified xsi:type="dcterms:W3CDTF">2019-01-25T12:32:26Z</dcterms:modified>
</cp:coreProperties>
</file>