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FFFF00"/>
                </a:solidFill>
              </a:rPr>
              <a:t>Общий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объем доходов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4212,7 </a:t>
            </a:r>
            <a:r>
              <a:rPr lang="ru-RU" dirty="0">
                <a:solidFill>
                  <a:srgbClr val="FFFF00"/>
                </a:solidFill>
              </a:rPr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150.4</c:v>
                </c:pt>
                <c:pt idx="1">
                  <c:v>100</c:v>
                </c:pt>
                <c:pt idx="2">
                  <c:v>654</c:v>
                </c:pt>
                <c:pt idx="3">
                  <c:v>0.4</c:v>
                </c:pt>
                <c:pt idx="4">
                  <c:v>181.1</c:v>
                </c:pt>
                <c:pt idx="5">
                  <c:v>3</c:v>
                </c:pt>
                <c:pt idx="6">
                  <c:v>4.5</c:v>
                </c:pt>
                <c:pt idx="7">
                  <c:v>3119.3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021920"/>
        <c:axId val="131205336"/>
      </c:barChart>
      <c:valAx>
        <c:axId val="13120533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31021920"/>
        <c:crosses val="autoZero"/>
        <c:crossBetween val="between"/>
        <c:majorUnit val="100"/>
        <c:minorUnit val="50"/>
      </c:valAx>
      <c:catAx>
        <c:axId val="131021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12053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4937,6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25706991703647891"/>
          <c:y val="7.306726374306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Национальная безопасность и правоохранительная деятельность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7"/>
                <c:pt idx="0">
                  <c:v>3011.3</c:v>
                </c:pt>
                <c:pt idx="1">
                  <c:v>42.3</c:v>
                </c:pt>
                <c:pt idx="2">
                  <c:v>234.2</c:v>
                </c:pt>
                <c:pt idx="3">
                  <c:v>256.39999999999998</c:v>
                </c:pt>
                <c:pt idx="4">
                  <c:v>1278.2</c:v>
                </c:pt>
                <c:pt idx="5">
                  <c:v>50.7</c:v>
                </c:pt>
                <c:pt idx="6">
                  <c:v>51.8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791688"/>
        <c:axId val="209792472"/>
      </c:barChart>
      <c:catAx>
        <c:axId val="209791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209792472"/>
        <c:crosses val="autoZero"/>
        <c:auto val="1"/>
        <c:lblAlgn val="ctr"/>
        <c:lblOffset val="100"/>
        <c:noMultiLvlLbl val="0"/>
      </c:catAx>
      <c:valAx>
        <c:axId val="209792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209791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28714918835423281"/>
        </c:manualLayout>
      </c:layout>
      <c:overlay val="0"/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2 квартал 2022г факт</c:v>
                </c:pt>
                <c:pt idx="3">
                  <c:v>2 квартал 2023г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9980.5</c:v>
                </c:pt>
                <c:pt idx="1">
                  <c:v>15762.3</c:v>
                </c:pt>
                <c:pt idx="2">
                  <c:v>4685.5</c:v>
                </c:pt>
                <c:pt idx="3">
                  <c:v>4895.3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2 квартал 2022г факт</c:v>
                </c:pt>
                <c:pt idx="3">
                  <c:v>2 квартал 2023г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296.7</c:v>
                </c:pt>
                <c:pt idx="1">
                  <c:v>167.6</c:v>
                </c:pt>
                <c:pt idx="2">
                  <c:v>38</c:v>
                </c:pt>
                <c:pt idx="3">
                  <c:v>42.3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2 квартал 2022г факт</c:v>
                </c:pt>
                <c:pt idx="3">
                  <c:v>2 квартал 2023г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09793256"/>
        <c:axId val="209793648"/>
        <c:axId val="212106832"/>
      </c:bar3DChart>
      <c:catAx>
        <c:axId val="20979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09793648"/>
        <c:crosses val="autoZero"/>
        <c:auto val="1"/>
        <c:lblAlgn val="ctr"/>
        <c:lblOffset val="100"/>
        <c:noMultiLvlLbl val="0"/>
      </c:catAx>
      <c:valAx>
        <c:axId val="209793648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09793256"/>
        <c:crosses val="autoZero"/>
        <c:crossBetween val="between"/>
      </c:valAx>
      <c:serAx>
        <c:axId val="212106832"/>
        <c:scaling>
          <c:orientation val="minMax"/>
        </c:scaling>
        <c:delete val="1"/>
        <c:axPos val="b"/>
        <c:majorTickMark val="out"/>
        <c:minorTickMark val="none"/>
        <c:tickLblPos val="none"/>
        <c:crossAx val="209793648"/>
        <c:crosses val="autoZero"/>
      </c:serAx>
    </c:plotArea>
    <c:legend>
      <c:legendPos val="r"/>
      <c:layout>
        <c:manualLayout>
          <c:xMode val="edge"/>
          <c:yMode val="edge"/>
          <c:x val="0.65811450131233562"/>
          <c:y val="0.67693159448818985"/>
          <c:w val="0.32938549868766448"/>
          <c:h val="0.19613681102362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3"/>
            <a:ext cx="8572560" cy="310569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 квартал 2023 года 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 квартал 2023 года  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4212,7тыс.рублей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4937,6 </a:t>
            </a:r>
            <a:r>
              <a:rPr lang="ru-RU" dirty="0" err="1" smtClean="0"/>
              <a:t>тыс.рублей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</a:t>
            </a:r>
            <a:r>
              <a:rPr lang="ru-RU" dirty="0" smtClean="0"/>
              <a:t>724,9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2 квартал 2023 года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152896"/>
              </p:ext>
            </p:extLst>
          </p:nvPr>
        </p:nvGraphicFramePr>
        <p:xfrm>
          <a:off x="457200" y="1143000"/>
          <a:ext cx="8229600" cy="362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2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120,3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2 квартал 2023 года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671239"/>
              </p:ext>
            </p:extLst>
          </p:nvPr>
        </p:nvGraphicFramePr>
        <p:xfrm>
          <a:off x="457200" y="116681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2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4212,7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</a:t>
            </a:r>
            <a:r>
              <a:rPr lang="ru-RU" sz="2000" dirty="0" smtClean="0"/>
              <a:t>2 квартал 2023 года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316333"/>
              </p:ext>
            </p:extLst>
          </p:nvPr>
        </p:nvGraphicFramePr>
        <p:xfrm>
          <a:off x="457200" y="1882775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7325,8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7055,1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15929,9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4937,6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Структура доходов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207570"/>
              </p:ext>
            </p:extLst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94426"/>
              </p:ext>
            </p:extLst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07192726"/>
              </p:ext>
            </p:extLst>
          </p:nvPr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1362</TotalTime>
  <Words>266</Words>
  <Application>Microsoft Office PowerPoint</Application>
  <PresentationFormat>Экран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2</vt:lpstr>
      <vt:lpstr>Wingdings 3</vt:lpstr>
      <vt:lpstr>Яркая</vt:lpstr>
      <vt:lpstr>Отчет об исполнении бюджета Вербовологовского сельского поселения за 2 квартал 2023 года  </vt:lpstr>
      <vt:lpstr>исполнение бюджета за 2 квартал 2023 года  </vt:lpstr>
      <vt:lpstr>Исполнение доходной части бюджета за 2 квартал 2023 года   (в тысячах рублей)</vt:lpstr>
      <vt:lpstr>Исполнение доходной части бюджета за 2 квартал 2023 года   (в тысячах рублей)</vt:lpstr>
      <vt:lpstr>Исполнение расходной части бюджета за 2 квартал 2023 года  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Пользователь</cp:lastModifiedBy>
  <cp:revision>127</cp:revision>
  <dcterms:modified xsi:type="dcterms:W3CDTF">2023-07-21T08:26:45Z</dcterms:modified>
</cp:coreProperties>
</file>