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927" autoAdjust="0"/>
  </p:normalViewPr>
  <p:slideViewPr>
    <p:cSldViewPr>
      <p:cViewPr varScale="1">
        <p:scale>
          <a:sx n="91" d="100"/>
          <a:sy n="91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594"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/>
              <a:t>Общий объем доходов </a:t>
            </a:r>
            <a:r>
              <a:rPr lang="ru-RU" dirty="0" smtClean="0"/>
              <a:t> 3031,6 </a:t>
            </a:r>
            <a:r>
              <a:rPr lang="ru-RU" dirty="0"/>
              <a:t>тыс.рублей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1842911083483008E-2"/>
          <c:y val="7.6177039574342409E-2"/>
          <c:w val="0.62194145139752444"/>
          <c:h val="0.868457061187580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3031,6 тыс.рублей</c:v>
                </c:pt>
              </c:strCache>
            </c:strRef>
          </c:tx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8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9"/>
            <c:spPr>
              <a:solidFill>
                <a:srgbClr val="92D050"/>
              </a:solidFill>
            </c:spPr>
          </c:dPt>
          <c:dLbls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numFmt formatCode="#,##0.0" sourceLinked="0"/>
            <c:showVal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доходы от оказания платных услуг</c:v>
                </c:pt>
                <c:pt idx="7">
                  <c:v>штрафы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93</c:v>
                </c:pt>
                <c:pt idx="1">
                  <c:v>374.8</c:v>
                </c:pt>
                <c:pt idx="2">
                  <c:v>126.2</c:v>
                </c:pt>
                <c:pt idx="3">
                  <c:v>228.7</c:v>
                </c:pt>
                <c:pt idx="4">
                  <c:v>0.4</c:v>
                </c:pt>
                <c:pt idx="5">
                  <c:v>76.2</c:v>
                </c:pt>
                <c:pt idx="6">
                  <c:v>1.7</c:v>
                </c:pt>
                <c:pt idx="7">
                  <c:v>4.5999999999999996</c:v>
                </c:pt>
                <c:pt idx="8">
                  <c:v>2126</c:v>
                </c:pt>
              </c:numCache>
            </c:numRef>
          </c:val>
        </c:ser>
        <c:gapWidth val="100"/>
        <c:axId val="87220224"/>
        <c:axId val="80873728"/>
      </c:barChart>
      <c:valAx>
        <c:axId val="80873728"/>
        <c:scaling>
          <c:orientation val="minMax"/>
          <c:min val="0"/>
        </c:scaling>
        <c:delete val="1"/>
        <c:axPos val="b"/>
        <c:numFmt formatCode="General" sourceLinked="1"/>
        <c:tickLblPos val="none"/>
        <c:crossAx val="87220224"/>
        <c:crosses val="autoZero"/>
        <c:crossBetween val="between"/>
        <c:majorUnit val="100"/>
        <c:minorUnit val="50"/>
      </c:valAx>
      <c:catAx>
        <c:axId val="87220224"/>
        <c:scaling>
          <c:orientation val="minMax"/>
        </c:scaling>
        <c:axPos val="l"/>
        <c:tickLblPos val="nextTo"/>
        <c:crossAx val="80873728"/>
        <c:crosses val="autoZero"/>
        <c:auto val="1"/>
        <c:lblAlgn val="ctr"/>
        <c:lblOffset val="100"/>
      </c:catAx>
    </c:plotArea>
    <c:plotVisOnly val="1"/>
    <c:dispBlanksAs val="zero"/>
  </c:chart>
  <c:txPr>
    <a:bodyPr/>
    <a:lstStyle/>
    <a:p>
      <a:pPr>
        <a:defRPr sz="1594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Общий объем расходов </a:t>
            </a:r>
            <a:r>
              <a:rPr lang="ru-RU" dirty="0" smtClean="0"/>
              <a:t>3524,2 </a:t>
            </a:r>
            <a:r>
              <a:rPr lang="ru-RU" dirty="0" smtClean="0"/>
              <a:t>тыс.рублей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549384304853775"/>
          <c:y val="0.10734674465570802"/>
          <c:w val="0.82999024641352614"/>
          <c:h val="0.5352848221034859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464646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464646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464646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EB641B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EB641B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EB641B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346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1872.5</c:v>
                </c:pt>
                <c:pt idx="1">
                  <c:v>30.2</c:v>
                </c:pt>
                <c:pt idx="2">
                  <c:v>51.2</c:v>
                </c:pt>
                <c:pt idx="3">
                  <c:v>258.89999999999998</c:v>
                </c:pt>
                <c:pt idx="4">
                  <c:v>698.3</c:v>
                </c:pt>
                <c:pt idx="5">
                  <c:v>613.1</c:v>
                </c:pt>
              </c:numCache>
            </c:numRef>
          </c:val>
        </c:ser>
        <c:dLbls>
          <c:showVal val="1"/>
        </c:dLbls>
        <c:gapWidth val="75"/>
        <c:axId val="84531456"/>
        <c:axId val="84533248"/>
      </c:barChart>
      <c:catAx>
        <c:axId val="84531456"/>
        <c:scaling>
          <c:orientation val="minMax"/>
        </c:scaling>
        <c:axPos val="b"/>
        <c:majorTickMark val="none"/>
        <c:tickLblPos val="none"/>
        <c:txPr>
          <a:bodyPr/>
          <a:lstStyle/>
          <a:p>
            <a:pPr>
              <a:defRPr sz="1346"/>
            </a:pPr>
            <a:endParaRPr lang="ru-RU"/>
          </a:p>
        </c:txPr>
        <c:crossAx val="84533248"/>
        <c:crosses val="autoZero"/>
        <c:auto val="1"/>
        <c:lblAlgn val="ctr"/>
        <c:lblOffset val="100"/>
      </c:catAx>
      <c:valAx>
        <c:axId val="845332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346"/>
            </a:pPr>
            <a:endParaRPr lang="ru-RU"/>
          </a:p>
        </c:txPr>
        <c:crossAx val="84531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650234471668927E-2"/>
          <c:y val="0.68007637445701152"/>
          <c:w val="0.83869964464902225"/>
          <c:h val="0.18384716163048823"/>
        </c:manualLayout>
      </c:layout>
      <c:txPr>
        <a:bodyPr/>
        <a:lstStyle/>
        <a:p>
          <a:pPr>
            <a:defRPr sz="1346"/>
          </a:pPr>
          <a:endParaRPr lang="ru-RU"/>
        </a:p>
      </c:txPr>
    </c:legend>
    <c:plotVisOnly val="1"/>
    <c:dispBlanksAs val="gap"/>
  </c:chart>
  <c:txPr>
    <a:bodyPr/>
    <a:lstStyle/>
    <a:p>
      <a:pPr>
        <a:defRPr sz="1731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3B30006-648F-4F19-80AD-53519A97B7B1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E4D3BD-BCB4-45D7-B293-6A16C8923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581CE-5563-439B-946C-196637BC65D3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93E4-F207-475C-A1EA-D1747E09E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25877-EF93-496E-BF0F-89318908252F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3AB33-87D0-45BA-8EDD-FB3BA911F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5198D-6B71-4CDE-AB0C-894CCBAD64DE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1B72C-8E20-4C53-9BE0-56D62208A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09CF0F-EF1F-423B-97D4-D4144C1C759C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249E5C-0D8F-41A3-937B-1C07BF634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B7D60D-F052-40D8-BCD4-0B150C360C73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B45CFA-2D84-4727-999C-9633E06B1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D18797-614B-4C5B-8B0D-3E5768CA810E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1BB325-37FE-40AA-9F83-A5986E984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52A2C0-C084-4CFA-BF30-A9205C68BFA0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95D531-BF5C-4FDA-B6C8-C5E273D2D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78FAA-C4D7-4C23-8D50-308AA95E6351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C9B40-70AD-4BC8-A649-085BE4B51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576C97-4E38-4906-AA56-AFFA571C9ECC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0333DF-0AF8-495E-BA7C-5C5E708C2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98C1FA-9603-4886-8C43-241625F1F230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5A9A7A-4B31-465A-B0AC-B02DF839E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7EE376C-5803-41BC-8FDB-B8FBD3FE6839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BE72EBC-D2F3-42BE-A755-6EB05656E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3" r:id="rId2"/>
    <p:sldLayoutId id="2147483798" r:id="rId3"/>
    <p:sldLayoutId id="2147483799" r:id="rId4"/>
    <p:sldLayoutId id="2147483800" r:id="rId5"/>
    <p:sldLayoutId id="2147483801" r:id="rId6"/>
    <p:sldLayoutId id="2147483794" r:id="rId7"/>
    <p:sldLayoutId id="2147483802" r:id="rId8"/>
    <p:sldLayoutId id="2147483803" r:id="rId9"/>
    <p:sldLayoutId id="2147483795" r:id="rId10"/>
    <p:sldLayoutId id="21474837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250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5"/>
            <a:ext cx="8572560" cy="279656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за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квартал 2016 года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доходной части бюджета – </a:t>
            </a:r>
            <a:r>
              <a:rPr lang="ru-RU" dirty="0" smtClean="0"/>
              <a:t>3031,6 </a:t>
            </a:r>
            <a:r>
              <a:rPr lang="ru-RU" dirty="0" smtClean="0"/>
              <a:t>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расходной части бюджета – </a:t>
            </a:r>
            <a:r>
              <a:rPr lang="ru-RU" dirty="0" smtClean="0"/>
              <a:t>3524,2 </a:t>
            </a:r>
            <a:r>
              <a:rPr lang="ru-RU" dirty="0" smtClean="0"/>
              <a:t>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дефицит бюджета – </a:t>
            </a:r>
            <a:r>
              <a:rPr lang="ru-RU" dirty="0" smtClean="0"/>
              <a:t>492,6 </a:t>
            </a:r>
            <a:r>
              <a:rPr lang="ru-RU" dirty="0" smtClean="0"/>
              <a:t>тыс.рублей.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исполнение бюджета за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2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квартал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2016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года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3495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2 </a:t>
                      </a:r>
                      <a:r>
                        <a:rPr lang="ru-RU" sz="1600" baseline="0" dirty="0" smtClean="0"/>
                        <a:t>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99,5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Акцизы по подакцизным товарам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94,9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сельхозналог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99,9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65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Аренда земли после разграничения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</a:t>
            </a:r>
            <a:r>
              <a:rPr lang="ru-RU" sz="2000" dirty="0" smtClean="0"/>
              <a:t>2 </a:t>
            </a:r>
            <a:r>
              <a:rPr lang="ru-RU" sz="2000" dirty="0" smtClean="0"/>
              <a:t>квартал 2016 года (в тысячах рублей)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66813"/>
          <a:ext cx="8229600" cy="3728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1210456"/>
                <a:gridCol w="1000132"/>
                <a:gridCol w="1400156"/>
              </a:tblGrid>
              <a:tr h="619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1 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имущества казны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892305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r>
                        <a:rPr lang="ru-RU" baseline="0" dirty="0" smtClean="0"/>
                        <a:t> от возмещения расходов, понесенных в связи с эксплуатацией имущества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1639,8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1639,8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3046,7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3031,6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</a:t>
            </a:r>
            <a:r>
              <a:rPr lang="ru-RU" sz="2000" dirty="0" smtClean="0"/>
              <a:t>2 </a:t>
            </a:r>
            <a:r>
              <a:rPr lang="ru-RU" sz="2000" dirty="0" smtClean="0"/>
              <a:t>квартал 2016 года (в тысячах рублей)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на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4501,1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1872,5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1420,4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1722,3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2958,1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10834,8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3524,2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расходной части бюджета за </a:t>
            </a:r>
            <a:r>
              <a:rPr lang="ru-RU" sz="2000" dirty="0" smtClean="0"/>
              <a:t>2 </a:t>
            </a:r>
            <a:r>
              <a:rPr lang="ru-RU" sz="2000" dirty="0" smtClean="0"/>
              <a:t>квартал 2016 года (в тысячах рублей)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8788" y="1000107"/>
          <a:ext cx="8399492" cy="585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Структура доходов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311151" y="1076325"/>
          <a:ext cx="854713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Структура расходов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1027</TotalTime>
  <Words>249</Words>
  <Application>Microsoft Office PowerPoint</Application>
  <PresentationFormat>Экран (4:3)</PresentationFormat>
  <Paragraphs>112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Отчет об исполнении бюджета Вербовологовского сельского поселения за 2 квартал 2016 года</vt:lpstr>
      <vt:lpstr>исполнение бюджета за 2 квартал 2016 года</vt:lpstr>
      <vt:lpstr>Исполнение доходной части бюджета за 2 квартал 2016 года (в тысячах рублей)</vt:lpstr>
      <vt:lpstr>Исполнение доходной части бюджета за 2 квартал 2016 года (в тысячах рублей)</vt:lpstr>
      <vt:lpstr>Исполнение расходной части бюджета за 2 квартал 2016 года (в тысячах рублей)</vt:lpstr>
      <vt:lpstr>Структура доходов</vt:lpstr>
      <vt:lpstr>Структура расходов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cp:lastModifiedBy>sp09094@donpac.ru</cp:lastModifiedBy>
  <cp:revision>93</cp:revision>
  <dcterms:modified xsi:type="dcterms:W3CDTF">2016-07-28T12:45:17Z</dcterms:modified>
</cp:coreProperties>
</file>