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0927" autoAdjust="0"/>
  </p:normalViewPr>
  <p:slideViewPr>
    <p:cSldViewPr>
      <p:cViewPr varScale="1">
        <p:scale>
          <a:sx n="116" d="100"/>
          <a:sy n="116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594">
                <a:solidFill>
                  <a:schemeClr val="accent3">
                    <a:lumMod val="75000"/>
                  </a:schemeClr>
                </a:solidFill>
              </a:defRPr>
            </a:pPr>
            <a:r>
              <a:rPr lang="ru-RU" dirty="0">
                <a:solidFill>
                  <a:srgbClr val="FFFF00"/>
                </a:solidFill>
              </a:rPr>
              <a:t>Общий</a:t>
            </a:r>
            <a:r>
              <a:rPr lang="ru-RU" dirty="0"/>
              <a:t> </a:t>
            </a:r>
            <a:r>
              <a:rPr lang="ru-RU" dirty="0">
                <a:solidFill>
                  <a:srgbClr val="FFFF00"/>
                </a:solidFill>
              </a:rPr>
              <a:t>объем доходов 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4787,7 </a:t>
            </a:r>
            <a:r>
              <a:rPr lang="ru-RU" dirty="0">
                <a:solidFill>
                  <a:srgbClr val="FFFF00"/>
                </a:solidFill>
              </a:rPr>
              <a:t>тыс.рублей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1842911083483027E-2"/>
          <c:y val="7.6177039574342409E-2"/>
          <c:w val="0.62194145139752555"/>
          <c:h val="0.868457061187580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1870,0 тыс.рублей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rgbClr val="7030A0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Lbls>
            <c:dLbl>
              <c:idx val="8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госпошлина</c:v>
                </c:pt>
                <c:pt idx="4">
                  <c:v>доходы от использования имущества</c:v>
                </c:pt>
                <c:pt idx="5">
                  <c:v>доходы от компенсации затрат</c:v>
                </c:pt>
                <c:pt idx="6">
                  <c:v>штрафы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191.7</c:v>
                </c:pt>
                <c:pt idx="1">
                  <c:v>277.3</c:v>
                </c:pt>
                <c:pt idx="2">
                  <c:v>343.4</c:v>
                </c:pt>
                <c:pt idx="3">
                  <c:v>1</c:v>
                </c:pt>
                <c:pt idx="4">
                  <c:v>123.1</c:v>
                </c:pt>
                <c:pt idx="5">
                  <c:v>3.2</c:v>
                </c:pt>
                <c:pt idx="6">
                  <c:v>10.3</c:v>
                </c:pt>
                <c:pt idx="7">
                  <c:v>3594.2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5157264"/>
        <c:axId val="125156872"/>
      </c:barChart>
      <c:valAx>
        <c:axId val="125156872"/>
        <c:scaling>
          <c:orientation val="minMax"/>
          <c:min val="0"/>
        </c:scaling>
        <c:delete val="1"/>
        <c:axPos val="b"/>
        <c:numFmt formatCode="General" sourceLinked="1"/>
        <c:majorTickMark val="out"/>
        <c:minorTickMark val="none"/>
        <c:tickLblPos val="none"/>
        <c:crossAx val="125157264"/>
        <c:crosses val="autoZero"/>
        <c:crossBetween val="between"/>
        <c:majorUnit val="100"/>
        <c:minorUnit val="50"/>
      </c:valAx>
      <c:catAx>
        <c:axId val="1251572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5156872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txPr>
    <a:bodyPr/>
    <a:lstStyle/>
    <a:p>
      <a:pPr>
        <a:defRPr sz="1594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731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/>
              <a:t>Общий объем расходов </a:t>
            </a:r>
            <a:r>
              <a:rPr lang="ru-RU" dirty="0" smtClean="0"/>
              <a:t>6771,7 </a:t>
            </a:r>
            <a:r>
              <a:rPr lang="ru-RU" dirty="0" smtClean="0"/>
              <a:t>тыс.рублей</a:t>
            </a:r>
            <a:endParaRPr lang="ru-RU" dirty="0"/>
          </a:p>
        </c:rich>
      </c:tx>
      <c:layout>
        <c:manualLayout>
          <c:xMode val="edge"/>
          <c:yMode val="edge"/>
          <c:x val="0.25706991703647891"/>
          <c:y val="7.306726374306352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549384304853786"/>
          <c:y val="0.10734674465570802"/>
          <c:w val="0.82999024641352737"/>
          <c:h val="0.535284822103486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gradFill flip="none" rotWithShape="1">
                <a:gsLst>
                  <a:gs pos="0">
                    <a:srgbClr val="464646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464646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464646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5"/>
            <c:invertIfNegative val="0"/>
            <c:bubble3D val="0"/>
            <c:spPr>
              <a:gradFill flip="none" rotWithShape="1">
                <a:gsLst>
                  <a:gs pos="0">
                    <a:srgbClr val="EB641B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EB641B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EB641B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46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культура</c:v>
                </c:pt>
                <c:pt idx="5">
                  <c:v>социальная политика</c:v>
                </c:pt>
                <c:pt idx="6">
                  <c:v>национальная безопасность и правоохранитльная деятельность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7"/>
                <c:pt idx="0">
                  <c:v>3951.7</c:v>
                </c:pt>
                <c:pt idx="1">
                  <c:v>54.3</c:v>
                </c:pt>
                <c:pt idx="2">
                  <c:v>417.6</c:v>
                </c:pt>
                <c:pt idx="3">
                  <c:v>753.7</c:v>
                </c:pt>
                <c:pt idx="4">
                  <c:v>1311.1</c:v>
                </c:pt>
                <c:pt idx="5">
                  <c:v>127</c:v>
                </c:pt>
                <c:pt idx="6">
                  <c:v>98.4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25158048"/>
        <c:axId val="101192840"/>
      </c:barChart>
      <c:catAx>
        <c:axId val="12515804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txPr>
          <a:bodyPr/>
          <a:lstStyle/>
          <a:p>
            <a:pPr>
              <a:defRPr sz="1346"/>
            </a:pPr>
            <a:endParaRPr lang="ru-RU"/>
          </a:p>
        </c:txPr>
        <c:crossAx val="101192840"/>
        <c:crosses val="autoZero"/>
        <c:auto val="1"/>
        <c:lblAlgn val="ctr"/>
        <c:lblOffset val="100"/>
        <c:noMultiLvlLbl val="0"/>
      </c:catAx>
      <c:valAx>
        <c:axId val="101192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46"/>
            </a:pPr>
            <a:endParaRPr lang="ru-RU"/>
          </a:p>
        </c:txPr>
        <c:crossAx val="1251580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0650234471668927E-2"/>
          <c:y val="0.68007637445701152"/>
          <c:w val="0.83869964464902347"/>
          <c:h val="0.28714918835423281"/>
        </c:manualLayout>
      </c:layout>
      <c:overlay val="0"/>
      <c:txPr>
        <a:bodyPr/>
        <a:lstStyle/>
        <a:p>
          <a:pPr>
            <a:defRPr sz="1346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31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gradFill>
          <a:gsLst>
            <a:gs pos="0">
              <a:schemeClr val="accent6">
                <a:lumMod val="75000"/>
              </a:schemeClr>
            </a:gs>
            <a:gs pos="50000">
              <a:srgbClr val="B83D68">
                <a:tint val="44500"/>
                <a:satMod val="160000"/>
              </a:srgbClr>
            </a:gs>
            <a:gs pos="100000">
              <a:srgbClr val="B83D68">
                <a:tint val="23500"/>
                <a:satMod val="160000"/>
              </a:srgbClr>
            </a:gs>
          </a:gsLst>
          <a:lin ang="5400000" scaled="0"/>
        </a:gradFill>
        <a:effectLst>
          <a:outerShdw blurRad="50800" dist="50800" dir="5400000" algn="ctr" rotWithShape="0">
            <a:schemeClr val="bg2"/>
          </a:outerShdw>
        </a:effectLst>
      </c:spPr>
    </c:sideWall>
    <c:backWall>
      <c:thickness val="0"/>
      <c:spPr>
        <a:gradFill>
          <a:gsLst>
            <a:gs pos="0">
              <a:schemeClr val="accent6">
                <a:lumMod val="75000"/>
              </a:schemeClr>
            </a:gs>
            <a:gs pos="50000">
              <a:srgbClr val="B83D68">
                <a:tint val="44500"/>
                <a:satMod val="160000"/>
              </a:srgbClr>
            </a:gs>
            <a:gs pos="100000">
              <a:srgbClr val="B83D68">
                <a:tint val="23500"/>
                <a:satMod val="160000"/>
              </a:srgbClr>
            </a:gs>
          </a:gsLst>
          <a:lin ang="5400000" scaled="0"/>
        </a:gradFill>
        <a:effectLst>
          <a:outerShdw blurRad="50800" dist="50800" dir="5400000" algn="ctr" rotWithShape="0">
            <a:schemeClr val="bg2"/>
          </a:outerShdw>
        </a:effectLst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2022г план </c:v>
                </c:pt>
                <c:pt idx="1">
                  <c:v>2021г план </c:v>
                </c:pt>
                <c:pt idx="2">
                  <c:v>3 квартал 2022г факт</c:v>
                </c:pt>
                <c:pt idx="3">
                  <c:v>3 квартал 2021г факт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11044.3</c:v>
                </c:pt>
                <c:pt idx="1">
                  <c:v>9689.2999999999993</c:v>
                </c:pt>
                <c:pt idx="2">
                  <c:v>6717.4</c:v>
                </c:pt>
                <c:pt idx="3">
                  <c:v>6354.3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FFFF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2022г план </c:v>
                </c:pt>
                <c:pt idx="1">
                  <c:v>2021г план </c:v>
                </c:pt>
                <c:pt idx="2">
                  <c:v>3 квартал 2022г факт</c:v>
                </c:pt>
                <c:pt idx="3">
                  <c:v>3 квартал 2021г факт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302.2</c:v>
                </c:pt>
                <c:pt idx="1">
                  <c:v>296.10000000000002</c:v>
                </c:pt>
                <c:pt idx="2">
                  <c:v>54.3</c:v>
                </c:pt>
                <c:pt idx="3">
                  <c:v>44.7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2022г план </c:v>
                </c:pt>
                <c:pt idx="1">
                  <c:v>2021г план </c:v>
                </c:pt>
                <c:pt idx="2">
                  <c:v>3 квартал 2022г факт</c:v>
                </c:pt>
                <c:pt idx="3">
                  <c:v>3 квартал 2021г факт</c:v>
                </c:pt>
              </c:strCache>
            </c:strRef>
          </c:cat>
          <c:val>
            <c:numRef>
              <c:f>Лист1!$D$2:$D$5</c:f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one"/>
        <c:axId val="101193624"/>
        <c:axId val="101194016"/>
        <c:axId val="101358464"/>
      </c:bar3DChart>
      <c:catAx>
        <c:axId val="101193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01194016"/>
        <c:crosses val="autoZero"/>
        <c:auto val="1"/>
        <c:lblAlgn val="ctr"/>
        <c:lblOffset val="100"/>
        <c:noMultiLvlLbl val="0"/>
      </c:catAx>
      <c:valAx>
        <c:axId val="101194016"/>
        <c:scaling>
          <c:orientation val="minMax"/>
        </c:scaling>
        <c:delete val="0"/>
        <c:axPos val="l"/>
        <c:majorGridlines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01193624"/>
        <c:crosses val="autoZero"/>
        <c:crossBetween val="between"/>
      </c:valAx>
      <c:serAx>
        <c:axId val="101358464"/>
        <c:scaling>
          <c:orientation val="minMax"/>
        </c:scaling>
        <c:delete val="1"/>
        <c:axPos val="b"/>
        <c:majorTickMark val="out"/>
        <c:minorTickMark val="none"/>
        <c:tickLblPos val="none"/>
        <c:crossAx val="101194016"/>
        <c:crosses val="autoZero"/>
      </c:serAx>
    </c:plotArea>
    <c:legend>
      <c:legendPos val="r"/>
      <c:layout>
        <c:manualLayout>
          <c:xMode val="edge"/>
          <c:yMode val="edge"/>
          <c:x val="0.65811450131233562"/>
          <c:y val="0.67693159448818985"/>
          <c:w val="0.32938549868766448"/>
          <c:h val="0.19613681102362202"/>
        </c:manualLayout>
      </c:layout>
      <c:overlay val="0"/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23B30006-648F-4F19-80AD-53519A97B7B1}" type="datetimeFigureOut">
              <a:rPr lang="ru-RU" smtClean="0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0E4D3BD-BCB4-45D7-B293-6A16C89235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6581CE-5563-439B-946C-196637BC65D3}" type="datetimeFigureOut">
              <a:rPr lang="ru-RU" smtClean="0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293E4-F207-475C-A1EA-D1747E09E5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625877-EF93-496E-BF0F-89318908252F}" type="datetimeFigureOut">
              <a:rPr lang="ru-RU" smtClean="0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3AB33-87D0-45BA-8EDD-FB3BA911FA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fld id="{F7E5198D-6B71-4CDE-AB0C-894CCBAD64DE}" type="datetimeFigureOut">
              <a:rPr lang="ru-RU" smtClean="0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1B72C-8E20-4C53-9BE0-56D62208AA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fld id="{4309CF0F-EF1F-423B-97D4-D4144C1C759C}" type="datetimeFigureOut">
              <a:rPr lang="ru-RU" smtClean="0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8C249E5C-0D8F-41A3-937B-1C07BF634E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F5B7D60D-F052-40D8-BCD4-0B150C360C73}" type="datetimeFigureOut">
              <a:rPr lang="ru-RU" smtClean="0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15B45CFA-2D84-4727-999C-9633E06B15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fld id="{26D18797-614B-4C5B-8B0D-3E5768CA810E}" type="datetimeFigureOut">
              <a:rPr lang="ru-RU" smtClean="0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31BB325-37FE-40AA-9F83-A5986E984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2A2C0-C084-4CFA-BF30-A9205C68BFA0}" type="datetimeFigureOut">
              <a:rPr lang="ru-RU" smtClean="0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D531-BF5C-4FDA-B6C8-C5E273D2D0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fld id="{F8C78FAA-C4D7-4C23-8D50-308AA95E6351}" type="datetimeFigureOut">
              <a:rPr lang="ru-RU" smtClean="0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ADFC9B40-70AD-4BC8-A649-085BE4B514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7576C97-4E38-4906-AA56-AFFA571C9ECC}" type="datetimeFigureOut">
              <a:rPr lang="ru-RU" smtClean="0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4F0333DF-0AF8-495E-BA7C-5C5E708C2F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998C1FA-9603-4886-8C43-241625F1F230}" type="datetimeFigureOut">
              <a:rPr lang="ru-RU" smtClean="0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035A9A7A-4B31-465A-B0AC-B02DF839EE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EE376C-5803-41BC-8FDB-B8FBD3FE6839}" type="datetimeFigureOut">
              <a:rPr lang="ru-RU" smtClean="0"/>
              <a:pPr>
                <a:defRPr/>
              </a:pPr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BE72EBC-D2F3-42BE-A755-6EB05656ED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476673"/>
            <a:ext cx="8572560" cy="3105690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Отчет об исполнении бюджета Вербовологовского сельского поселения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за 3 квартал 2022 года   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4811713"/>
            <a:ext cx="7772400" cy="46037"/>
          </a:xfrm>
        </p:spPr>
        <p:txBody>
          <a:bodyPr>
            <a:normAutofit fontScale="25000" lnSpcReduction="20000"/>
          </a:bodyPr>
          <a:lstStyle/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исполнение бюджета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за 3 квартал 2022 года   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доходной части бюджета </a:t>
            </a:r>
            <a:r>
              <a:rPr lang="ru-RU" dirty="0" smtClean="0"/>
              <a:t>–4787,8 </a:t>
            </a:r>
            <a:r>
              <a:rPr lang="ru-RU" dirty="0" smtClean="0"/>
              <a:t>тыс.рублей;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расходной части бюджета – </a:t>
            </a:r>
            <a:r>
              <a:rPr lang="ru-RU" dirty="0" smtClean="0"/>
              <a:t>6771,7 </a:t>
            </a:r>
            <a:r>
              <a:rPr lang="ru-RU" dirty="0" err="1" smtClean="0"/>
              <a:t>тыс.рублей</a:t>
            </a:r>
            <a:r>
              <a:rPr lang="ru-RU" dirty="0" smtClean="0"/>
              <a:t>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Дефицит бюджета – </a:t>
            </a:r>
            <a:r>
              <a:rPr lang="ru-RU" dirty="0" smtClean="0"/>
              <a:t>1983,9 </a:t>
            </a:r>
            <a:r>
              <a:rPr lang="ru-RU" dirty="0" smtClean="0"/>
              <a:t>тыс.рублей.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</a:t>
            </a:r>
            <a:r>
              <a:rPr lang="ru-RU" sz="2000" dirty="0" smtClean="0"/>
              <a:t>за 3 квартал 2022 года    </a:t>
            </a:r>
            <a:r>
              <a:rPr lang="ru-RU" sz="2000" dirty="0" smtClean="0"/>
              <a:t>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837399"/>
              </p:ext>
            </p:extLst>
          </p:nvPr>
        </p:nvGraphicFramePr>
        <p:xfrm>
          <a:off x="457200" y="1143000"/>
          <a:ext cx="8229600" cy="3624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smtClean="0"/>
                        <a:t>3 </a:t>
                      </a:r>
                      <a:r>
                        <a:rPr lang="ru-RU" sz="1600" baseline="0" dirty="0" smtClean="0"/>
                        <a:t>квартал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68,1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сельхозналог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277,3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277,3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имущество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пошлина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51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Аренда земли после разграничения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</a:t>
            </a:r>
            <a:r>
              <a:rPr lang="ru-RU" sz="2000" dirty="0" smtClean="0"/>
              <a:t>за 3 квартал 2022 года    </a:t>
            </a:r>
            <a:r>
              <a:rPr lang="ru-RU" sz="2000" dirty="0" smtClean="0"/>
              <a:t>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315444"/>
              </p:ext>
            </p:extLst>
          </p:nvPr>
        </p:nvGraphicFramePr>
        <p:xfrm>
          <a:off x="457200" y="1166813"/>
          <a:ext cx="8229600" cy="4824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856"/>
                <a:gridCol w="1210456"/>
                <a:gridCol w="1000132"/>
                <a:gridCol w="1400156"/>
              </a:tblGrid>
              <a:tr h="61937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</a:t>
                      </a:r>
                      <a:r>
                        <a:rPr lang="ru-RU" sz="1600" baseline="0" dirty="0" smtClean="0"/>
                        <a:t> 2 квартал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имущества казны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892305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r>
                        <a:rPr lang="ru-RU" baseline="0" dirty="0" smtClean="0"/>
                        <a:t> от возмещения расходов, понесенных в связи с эксплуатацией имущества поселений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892305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продажи земельных участков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3379,7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3379,7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</a:t>
                      </a:r>
                      <a:r>
                        <a:rPr lang="ru-RU" baseline="0" dirty="0" smtClean="0"/>
                        <a:t>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4877,6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4787,7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расходной части бюджета </a:t>
            </a:r>
            <a:r>
              <a:rPr lang="ru-RU" sz="2000" dirty="0" smtClean="0"/>
              <a:t>за 3 квартал 2022 года    </a:t>
            </a:r>
            <a:r>
              <a:rPr lang="ru-RU" sz="2000" dirty="0" smtClean="0"/>
              <a:t>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3562216"/>
              </p:ext>
            </p:extLst>
          </p:nvPr>
        </p:nvGraphicFramePr>
        <p:xfrm>
          <a:off x="457200" y="1882775"/>
          <a:ext cx="8229600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на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6892,0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3951,7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53,1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93,3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52,1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1789,1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1311,1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73,3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374,0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53,1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11346,5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6771,7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Структура доходов</a:t>
            </a:r>
            <a:endParaRPr lang="ru-RU" sz="2800" dirty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6301877"/>
              </p:ext>
            </p:extLst>
          </p:nvPr>
        </p:nvGraphicFramePr>
        <p:xfrm>
          <a:off x="458788" y="1000107"/>
          <a:ext cx="8399492" cy="5857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Структура расходов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9052418"/>
              </p:ext>
            </p:extLst>
          </p:nvPr>
        </p:nvGraphicFramePr>
        <p:xfrm>
          <a:off x="311151" y="1556791"/>
          <a:ext cx="8547130" cy="5040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88680"/>
          </a:xfrm>
        </p:spPr>
        <p:txBody>
          <a:bodyPr>
            <a:normAutofit/>
          </a:bodyPr>
          <a:lstStyle/>
          <a:p>
            <a:pPr algn="ctr"/>
            <a:r>
              <a:rPr lang="ru-RU" sz="1200" dirty="0" smtClean="0"/>
              <a:t>Анализ формирования  бюджета программно-целевым методом в сравнении с аналогичным периодом прошлого года</a:t>
            </a:r>
            <a:endParaRPr lang="ru-RU" sz="1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50430377"/>
              </p:ext>
            </p:extLst>
          </p:nvPr>
        </p:nvGraphicFramePr>
        <p:xfrm>
          <a:off x="611560" y="908720"/>
          <a:ext cx="763284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1443</TotalTime>
  <Words>271</Words>
  <Application>Microsoft Office PowerPoint</Application>
  <PresentationFormat>Экран (4:3)</PresentationFormat>
  <Paragraphs>121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Verdana</vt:lpstr>
      <vt:lpstr>Wingdings 2</vt:lpstr>
      <vt:lpstr>Wingdings 3</vt:lpstr>
      <vt:lpstr>Яркая</vt:lpstr>
      <vt:lpstr>Отчет об исполнении бюджета Вербовологовского сельского поселения за 3 квартал 2022 года   </vt:lpstr>
      <vt:lpstr>исполнение бюджета за 3 квартал 2022 года   </vt:lpstr>
      <vt:lpstr>Исполнение доходной части бюджета за 3 квартал 2022 года    (в тысячах рублей)</vt:lpstr>
      <vt:lpstr>Исполнение доходной части бюджета за 3 квартал 2022 года    (в тысячах рублей)</vt:lpstr>
      <vt:lpstr>Исполнение расходной части бюджета за 3 квартал 2022 года    (в тысячах рублей)</vt:lpstr>
      <vt:lpstr>Структура доходов</vt:lpstr>
      <vt:lpstr>Структура расходов</vt:lpstr>
      <vt:lpstr>Анализ формирования  бюджета программно-целевым методом в сравнении с аналогичным периодом прошлого года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Вербовологовского сельского поселения за 1 полугодие 2014 года</dc:title>
  <cp:lastModifiedBy>Пользователь</cp:lastModifiedBy>
  <cp:revision>132</cp:revision>
  <dcterms:modified xsi:type="dcterms:W3CDTF">2022-10-31T08:14:53Z</dcterms:modified>
</cp:coreProperties>
</file>