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94" r:id="rId4"/>
    <p:sldId id="295" r:id="rId5"/>
    <p:sldId id="261" r:id="rId6"/>
    <p:sldId id="264" r:id="rId7"/>
    <p:sldId id="265" r:id="rId8"/>
    <p:sldId id="284" r:id="rId9"/>
    <p:sldId id="285" r:id="rId10"/>
    <p:sldId id="268" r:id="rId11"/>
    <p:sldId id="271" r:id="rId12"/>
    <p:sldId id="272" r:id="rId13"/>
    <p:sldId id="290" r:id="rId14"/>
    <p:sldId id="291" r:id="rId15"/>
    <p:sldId id="273" r:id="rId16"/>
    <p:sldId id="275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EE30E5"/>
    <a:srgbClr val="57C75A"/>
    <a:srgbClr val="F4D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61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 план</c:v>
                </c:pt>
                <c:pt idx="3">
                  <c:v>2021 план</c:v>
                </c:pt>
                <c:pt idx="4">
                  <c:v>2022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2966.5</c:v>
                </c:pt>
                <c:pt idx="1">
                  <c:v>2918.1</c:v>
                </c:pt>
                <c:pt idx="2">
                  <c:v>2956.9</c:v>
                </c:pt>
                <c:pt idx="3">
                  <c:v>2916.3</c:v>
                </c:pt>
                <c:pt idx="4">
                  <c:v>3110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 план</c:v>
                </c:pt>
                <c:pt idx="3">
                  <c:v>2021 план</c:v>
                </c:pt>
                <c:pt idx="4">
                  <c:v>2022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5768.5</c:v>
                </c:pt>
                <c:pt idx="1">
                  <c:v>5915.1</c:v>
                </c:pt>
                <c:pt idx="2">
                  <c:v>5868.1</c:v>
                </c:pt>
                <c:pt idx="3">
                  <c:v>3014.8</c:v>
                </c:pt>
                <c:pt idx="4">
                  <c:v>2954.8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cylinder"/>
        <c:axId val="100296192"/>
        <c:axId val="100297728"/>
        <c:axId val="0"/>
      </c:bar3DChart>
      <c:catAx>
        <c:axId val="100296192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one"/>
        <c:crossAx val="100297728"/>
        <c:crosses val="autoZero"/>
        <c:auto val="1"/>
        <c:lblAlgn val="ctr"/>
        <c:lblOffset val="100"/>
        <c:noMultiLvlLbl val="1"/>
      </c:catAx>
      <c:valAx>
        <c:axId val="100297728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10029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0951768029645"/>
          <c:y val="4.7606242404042716E-2"/>
          <c:w val="0.28820008625946553"/>
          <c:h val="0.2687891581070117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87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84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Лист1!$A$2:$A$3</c:f>
              <c:strCache>
                <c:ptCount val="2"/>
                <c:pt idx="0">
                  <c:v>0104</c:v>
                </c:pt>
                <c:pt idx="1">
                  <c:v>0113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3894</c:v>
                </c:pt>
                <c:pt idx="1">
                  <c:v>345.9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view3D>
      <c:rotX val="30"/>
      <c:rAngAx val="1"/>
    </c:view3D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2020год</c:v>
                </c:pt>
                <c:pt idx="2">
                  <c:v>2021год</c:v>
                </c:pt>
                <c:pt idx="3">
                  <c:v>2022год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180.4</c:v>
                </c:pt>
                <c:pt idx="1">
                  <c:v>160.4</c:v>
                </c:pt>
                <c:pt idx="2">
                  <c:v>160.4</c:v>
                </c:pt>
                <c:pt idx="3">
                  <c:v>160.4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2020год</c:v>
                </c:pt>
                <c:pt idx="2">
                  <c:v>2021год</c:v>
                </c:pt>
                <c:pt idx="3">
                  <c:v>2022год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83.5</c:v>
                </c:pt>
                <c:pt idx="1">
                  <c:v>81.400000000000006</c:v>
                </c:pt>
                <c:pt idx="2">
                  <c:v>83.1</c:v>
                </c:pt>
                <c:pt idx="3">
                  <c:v>88.2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2020год</c:v>
                </c:pt>
                <c:pt idx="2">
                  <c:v>2021год</c:v>
                </c:pt>
                <c:pt idx="3">
                  <c:v>2022год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5651.2</c:v>
                </c:pt>
                <c:pt idx="1">
                  <c:v>5626.1</c:v>
                </c:pt>
                <c:pt idx="2">
                  <c:v>2771.3</c:v>
                </c:pt>
                <c:pt idx="3">
                  <c:v>2706.2</c:v>
                </c:pt>
              </c:numCache>
            </c:numRef>
          </c:val>
        </c:ser>
        <c:gapWidth val="95"/>
        <c:gapDepth val="95"/>
        <c:shape val="cylinder"/>
        <c:axId val="157684480"/>
        <c:axId val="157686016"/>
        <c:axId val="0"/>
      </c:bar3DChart>
      <c:catAx>
        <c:axId val="157684480"/>
        <c:scaling>
          <c:orientation val="minMax"/>
        </c:scaling>
        <c:axPos val="b"/>
        <c:majorTickMark val="none"/>
        <c:tickLblPos val="nextTo"/>
        <c:crossAx val="157686016"/>
        <c:crosses val="autoZero"/>
        <c:auto val="1"/>
        <c:lblAlgn val="ctr"/>
        <c:lblOffset val="100"/>
        <c:noMultiLvlLbl val="1"/>
      </c:catAx>
      <c:valAx>
        <c:axId val="15768601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576844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8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факт 2017 года</c:v>
                </c:pt>
                <c:pt idx="1">
                  <c:v>факт 2018 года</c:v>
                </c:pt>
                <c:pt idx="2">
                  <c:v>план 2019 года</c:v>
                </c:pt>
                <c:pt idx="3">
                  <c:v>план 2020 года</c:v>
                </c:pt>
                <c:pt idx="4">
                  <c:v>план 2021 года</c:v>
                </c:pt>
                <c:pt idx="5">
                  <c:v>план 2022 года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2672.8</c:v>
                </c:pt>
                <c:pt idx="1">
                  <c:v>2966.5</c:v>
                </c:pt>
                <c:pt idx="2">
                  <c:v>2918.1</c:v>
                </c:pt>
                <c:pt idx="3">
                  <c:v>2956.9</c:v>
                </c:pt>
                <c:pt idx="4">
                  <c:v>2916.3</c:v>
                </c:pt>
                <c:pt idx="5">
                  <c:v>3110</c:v>
                </c:pt>
              </c:numCache>
            </c:numRef>
          </c:val>
        </c:ser>
        <c:shape val="cylinder"/>
        <c:axId val="125443072"/>
        <c:axId val="125473536"/>
        <c:axId val="84010304"/>
      </c:bar3DChart>
      <c:catAx>
        <c:axId val="125443072"/>
        <c:scaling>
          <c:orientation val="minMax"/>
        </c:scaling>
        <c:axPos val="b"/>
        <c:majorTickMark val="none"/>
        <c:tickLblPos val="nextTo"/>
        <c:crossAx val="125473536"/>
        <c:crosses val="autoZero"/>
        <c:auto val="1"/>
        <c:lblAlgn val="ctr"/>
        <c:lblOffset val="100"/>
        <c:noMultiLvlLbl val="1"/>
      </c:catAx>
      <c:valAx>
        <c:axId val="125473536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25443072"/>
        <c:crosses val="autoZero"/>
        <c:crossBetween val="between"/>
      </c:valAx>
      <c:serAx>
        <c:axId val="84010304"/>
        <c:scaling>
          <c:orientation val="minMax"/>
        </c:scaling>
        <c:delete val="1"/>
        <c:axPos val="b"/>
        <c:tickLblPos val="none"/>
        <c:crossAx val="125473536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503.2</c:v>
                </c:pt>
                <c:pt idx="1">
                  <c:v>395</c:v>
                </c:pt>
                <c:pt idx="2">
                  <c:v>1834.4</c:v>
                </c:pt>
                <c:pt idx="3">
                  <c:v>4.5999999999999996</c:v>
                </c:pt>
                <c:pt idx="4">
                  <c:v>39.1</c:v>
                </c:pt>
                <c:pt idx="5">
                  <c:v>180.6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rgbClr val="00FF00"/>
              </a:solidFill>
            </c:spPr>
          </c:dPt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47.2</c:v>
                </c:pt>
                <c:pt idx="1">
                  <c:v>472.8</c:v>
                </c:pt>
                <c:pt idx="2">
                  <c:v>1740</c:v>
                </c:pt>
                <c:pt idx="3">
                  <c:v>4.8</c:v>
                </c:pt>
                <c:pt idx="4">
                  <c:v>40.700000000000003</c:v>
                </c:pt>
                <c:pt idx="5">
                  <c:v>187.8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rgbClr val="FF99FF"/>
              </a:solidFill>
            </c:spPr>
          </c:dPt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475.2</c:v>
                </c:pt>
                <c:pt idx="1">
                  <c:v>652.4</c:v>
                </c:pt>
                <c:pt idx="2">
                  <c:v>1740</c:v>
                </c:pt>
                <c:pt idx="3">
                  <c:v>5</c:v>
                </c:pt>
                <c:pt idx="4">
                  <c:v>42.3</c:v>
                </c:pt>
                <c:pt idx="5">
                  <c:v>195.1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План 2018</c:v>
                </c:pt>
                <c:pt idx="1">
                  <c:v>План 2019</c:v>
                </c:pt>
                <c:pt idx="2">
                  <c:v>План 2020</c:v>
                </c:pt>
                <c:pt idx="3">
                  <c:v>План 2021</c:v>
                </c:pt>
                <c:pt idx="4">
                  <c:v>План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338.5</c:v>
                </c:pt>
                <c:pt idx="1">
                  <c:v>296.89999999999992</c:v>
                </c:pt>
                <c:pt idx="2">
                  <c:v>395</c:v>
                </c:pt>
                <c:pt idx="3">
                  <c:v>472.8</c:v>
                </c:pt>
                <c:pt idx="4">
                  <c:v>652.4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План 2018</c:v>
                </c:pt>
                <c:pt idx="1">
                  <c:v>План 2019</c:v>
                </c:pt>
                <c:pt idx="2">
                  <c:v>План 2020</c:v>
                </c:pt>
                <c:pt idx="3">
                  <c:v>План 2021</c:v>
                </c:pt>
                <c:pt idx="4">
                  <c:v>План 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План 2018</c:v>
                </c:pt>
                <c:pt idx="1">
                  <c:v>План 2019</c:v>
                </c:pt>
                <c:pt idx="2">
                  <c:v>План 2020</c:v>
                </c:pt>
                <c:pt idx="3">
                  <c:v>План 2021</c:v>
                </c:pt>
                <c:pt idx="4">
                  <c:v>План 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cylinder"/>
        <c:axId val="132519040"/>
        <c:axId val="132520576"/>
        <c:axId val="129230144"/>
      </c:bar3DChart>
      <c:catAx>
        <c:axId val="132519040"/>
        <c:scaling>
          <c:orientation val="minMax"/>
        </c:scaling>
        <c:axPos val="b"/>
        <c:majorTickMark val="none"/>
        <c:tickLblPos val="nextTo"/>
        <c:crossAx val="132520576"/>
        <c:crosses val="autoZero"/>
        <c:auto val="1"/>
        <c:lblAlgn val="ctr"/>
        <c:lblOffset val="100"/>
        <c:noMultiLvlLbl val="1"/>
      </c:catAx>
      <c:valAx>
        <c:axId val="132520576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32519040"/>
        <c:crosses val="autoZero"/>
        <c:crossBetween val="between"/>
      </c:valAx>
      <c:serAx>
        <c:axId val="129230144"/>
        <c:scaling>
          <c:orientation val="minMax"/>
        </c:scaling>
        <c:delete val="1"/>
        <c:axPos val="b"/>
        <c:majorTickMark val="cross"/>
        <c:minorTickMark val="cross"/>
        <c:tickLblPos val="none"/>
        <c:crossAx val="132520576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/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План 2018 года</c:v>
                </c:pt>
                <c:pt idx="1">
                  <c:v>План 2019 года</c:v>
                </c:pt>
                <c:pt idx="2">
                  <c:v>План 2020 года</c:v>
                </c:pt>
                <c:pt idx="3">
                  <c:v>План 2021 года</c:v>
                </c:pt>
                <c:pt idx="4">
                  <c:v>План 2022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1915.6</c:v>
                </c:pt>
                <c:pt idx="1">
                  <c:v>1187.8</c:v>
                </c:pt>
                <c:pt idx="2">
                  <c:v>1834.4</c:v>
                </c:pt>
                <c:pt idx="3">
                  <c:v>1740</c:v>
                </c:pt>
                <c:pt idx="4">
                  <c:v>1740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План 2018 года</c:v>
                </c:pt>
                <c:pt idx="1">
                  <c:v>План 2019 года</c:v>
                </c:pt>
                <c:pt idx="2">
                  <c:v>План 2020 года</c:v>
                </c:pt>
                <c:pt idx="3">
                  <c:v>План 2021 года</c:v>
                </c:pt>
                <c:pt idx="4">
                  <c:v>План 2022 года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План 2018 года</c:v>
                </c:pt>
                <c:pt idx="1">
                  <c:v>План 2019 года</c:v>
                </c:pt>
                <c:pt idx="2">
                  <c:v>План 2020 года</c:v>
                </c:pt>
                <c:pt idx="3">
                  <c:v>План 2021 года</c:v>
                </c:pt>
                <c:pt idx="4">
                  <c:v>План 2022 года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Val val="1"/>
        </c:dLbls>
        <c:gapWidth val="95"/>
        <c:gapDepth val="95"/>
        <c:shape val="cylinder"/>
        <c:axId val="132564864"/>
        <c:axId val="132566400"/>
        <c:axId val="0"/>
      </c:bar3DChart>
      <c:catAx>
        <c:axId val="132564864"/>
        <c:scaling>
          <c:orientation val="minMax"/>
        </c:scaling>
        <c:axPos val="b"/>
        <c:numFmt formatCode="General" sourceLinked="1"/>
        <c:majorTickMark val="none"/>
        <c:tickLblPos val="nextTo"/>
        <c:crossAx val="132566400"/>
        <c:crosses val="autoZero"/>
        <c:auto val="1"/>
        <c:lblAlgn val="ctr"/>
        <c:lblOffset val="100"/>
        <c:noMultiLvlLbl val="1"/>
      </c:catAx>
      <c:valAx>
        <c:axId val="13256640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325648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87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84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2"/>
                <c:pt idx="0">
                  <c:v>0104</c:v>
                </c:pt>
                <c:pt idx="1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2"/>
                <c:pt idx="0">
                  <c:v>4370</c:v>
                </c:pt>
                <c:pt idx="1">
                  <c:v>69.400000000000006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87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84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0104</c:v>
                </c:pt>
                <c:pt idx="1">
                  <c:v>0107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3876.3</c:v>
                </c:pt>
                <c:pt idx="1">
                  <c:v>124.2</c:v>
                </c:pt>
                <c:pt idx="2">
                  <c:v>187.6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0.09553</cdr:x>
      <cdr:y>0.90909</cdr:y>
    </cdr:from>
    <cdr:to>
      <cdr:x>0.99006</cdr:x>
      <cdr:y>0.96414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4320480"/>
          <a:ext cx="7416771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сельского поселения Дубовского района на 2020 год и плановый период 2021 и 2022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686313818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525771558"/>
              </p:ext>
            </p:extLst>
          </p:nvPr>
        </p:nvGraphicFramePr>
        <p:xfrm>
          <a:off x="4000496" y="1071546"/>
          <a:ext cx="4572032" cy="300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</a:t>
            </a:r>
            <a:r>
              <a:rPr lang="ru-RU" sz="2400" dirty="0" err="1" smtClean="0"/>
              <a:t>Вербовологовского</a:t>
            </a:r>
            <a:r>
              <a:rPr lang="ru-RU" sz="2400" dirty="0" smtClean="0"/>
              <a:t>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2019                          2020           2021           2022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13148,8 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8743,6 тыс. рублей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483,3 тыс. рублей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81,4 тыс.рублей</a:t>
            </a:r>
            <a:endParaRPr lang="ru-RU" sz="1600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</a:t>
            </a:r>
            <a:r>
              <a:rPr lang="ru-RU" sz="1600" dirty="0" err="1" smtClean="0"/>
              <a:t>Вербовологовского</a:t>
            </a:r>
            <a:r>
              <a:rPr lang="ru-RU" sz="1600" dirty="0" smtClean="0"/>
              <a:t>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5701,4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5677,3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229,7 </a:t>
            </a:r>
            <a:r>
              <a:rPr lang="ru-RU" sz="1600" i="1" dirty="0" smtClean="0"/>
              <a:t>тыс. рублей</a:t>
            </a:r>
            <a:endParaRPr lang="ru-RU" sz="1600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387,5 </a:t>
            </a:r>
            <a:r>
              <a:rPr lang="ru-RU" i="1" dirty="0" smtClean="0"/>
              <a:t>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2020год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4370,0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69,4 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318920043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2021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3876,3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165,0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Условно-утвержденные расходы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146,8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280356245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65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2022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3894,0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46,4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условно-утвержденные расходы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299,5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887659491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134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258532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СДК учреждениями культуры –в 2020году -    </a:t>
            </a:r>
            <a:r>
              <a:rPr lang="ru-RU" dirty="0" smtClean="0"/>
              <a:t>2250,9 </a:t>
            </a:r>
            <a:r>
              <a:rPr lang="ru-RU" dirty="0" smtClean="0"/>
              <a:t>тыс.рублей 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2021году </a:t>
            </a:r>
            <a:r>
              <a:rPr lang="ru-RU" dirty="0"/>
              <a:t>-    </a:t>
            </a:r>
            <a:r>
              <a:rPr lang="ru-RU" dirty="0" smtClean="0"/>
              <a:t>897,5 </a:t>
            </a:r>
            <a:r>
              <a:rPr lang="ru-RU" dirty="0"/>
              <a:t>тыс.рублей </a:t>
            </a:r>
          </a:p>
          <a:p>
            <a:endParaRPr lang="ru-RU" dirty="0" smtClean="0"/>
          </a:p>
          <a:p>
            <a:r>
              <a:rPr lang="ru-RU" dirty="0" smtClean="0"/>
              <a:t>в 2022году </a:t>
            </a:r>
            <a:r>
              <a:rPr lang="ru-RU" dirty="0"/>
              <a:t>-    </a:t>
            </a:r>
            <a:r>
              <a:rPr lang="ru-RU" dirty="0" smtClean="0"/>
              <a:t>892,6 </a:t>
            </a:r>
            <a:r>
              <a:rPr lang="ru-RU" dirty="0" smtClean="0"/>
              <a:t>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-696,8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-325,4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-587,1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3643338" cy="57864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Расходы в </a:t>
            </a:r>
            <a:r>
              <a:rPr lang="ru-RU" sz="2000" dirty="0" err="1" smtClean="0"/>
              <a:t>Вербовологовском</a:t>
            </a:r>
            <a:r>
              <a:rPr lang="ru-RU" sz="2000" dirty="0" smtClean="0"/>
              <a:t> сельском поселении на обеспечение пожарной безопасности в 2020 - 2022 годах составят </a:t>
            </a:r>
            <a:r>
              <a:rPr lang="ru-RU" sz="2000" dirty="0" smtClean="0"/>
              <a:t>105,3 </a:t>
            </a:r>
            <a:r>
              <a:rPr lang="ru-RU" sz="2000" dirty="0" smtClean="0"/>
              <a:t>тыс.рублей</a:t>
            </a:r>
            <a:endParaRPr lang="ru-RU" sz="2000" dirty="0"/>
          </a:p>
        </p:txBody>
      </p:sp>
      <p:pic>
        <p:nvPicPr>
          <p:cNvPr id="8" name="Содержимое 7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500042"/>
            <a:ext cx="3977217" cy="2928958"/>
          </a:xfrm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786190"/>
            <a:ext cx="400052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2019</a:t>
            </a:r>
            <a:br>
              <a:rPr lang="ru-RU" sz="2800" dirty="0" smtClean="0"/>
            </a:br>
            <a:r>
              <a:rPr lang="ru-RU" sz="2800" dirty="0" smtClean="0"/>
              <a:t>-2022 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2020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8825,0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8825,0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682634"/>
              </p:ext>
            </p:extLst>
          </p:nvPr>
        </p:nvGraphicFramePr>
        <p:xfrm>
          <a:off x="251521" y="1857363"/>
          <a:ext cx="3963290" cy="50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503,2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39,1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395,0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1834,4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4,6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169,9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</a:t>
                      </a:r>
                      <a:r>
                        <a:rPr lang="ru-RU" baseline="0" dirty="0" smtClean="0"/>
                        <a:t> помощь из областного  бюджета  </a:t>
                      </a:r>
                      <a:r>
                        <a:rPr lang="ru-RU" baseline="0" dirty="0" smtClean="0"/>
                        <a:t>5868,1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10,7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3491"/>
              </p:ext>
            </p:extLst>
          </p:nvPr>
        </p:nvGraphicFramePr>
        <p:xfrm>
          <a:off x="5214942" y="1857362"/>
          <a:ext cx="3533522" cy="4893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4439,4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</a:t>
                      </a:r>
                      <a:r>
                        <a:rPr lang="ru-RU" dirty="0" smtClean="0"/>
                        <a:t>81,4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56,3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1238,1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696,8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150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r>
                        <a:rPr lang="ru-RU" baseline="0" dirty="0" smtClean="0"/>
                        <a:t> 18,1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105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2250,9</a:t>
                      </a:r>
                      <a:endParaRPr lang="ru-RU" baseline="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90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 3,5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</a:t>
                      </a:r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плановый период 2021 и 2022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2021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5931,1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2021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5931,1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682634"/>
              </p:ext>
            </p:extLst>
          </p:nvPr>
        </p:nvGraphicFramePr>
        <p:xfrm>
          <a:off x="251521" y="1857363"/>
          <a:ext cx="3963290" cy="50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470,2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40,7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472,8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1740,0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4,8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176,7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</a:t>
                      </a:r>
                      <a:r>
                        <a:rPr lang="ru-RU" baseline="0" dirty="0" smtClean="0"/>
                        <a:t> помощь из областного  бюджета  </a:t>
                      </a:r>
                      <a:r>
                        <a:rPr lang="ru-RU" baseline="0" dirty="0" smtClean="0"/>
                        <a:t>3014,8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3491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Общегосударственныественные</a:t>
                      </a:r>
                      <a:r>
                        <a:rPr lang="ru-RU" dirty="0" smtClean="0"/>
                        <a:t>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4188,1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</a:t>
                      </a:r>
                      <a:r>
                        <a:rPr lang="ru-RU" dirty="0" smtClean="0"/>
                        <a:t>82,9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</a:p>
                    <a:p>
                      <a:r>
                        <a:rPr lang="ru-RU" dirty="0" smtClean="0"/>
                        <a:t>56,8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340,4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325,4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 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 </a:t>
                      </a:r>
                      <a:r>
                        <a:rPr lang="ru-RU" dirty="0" smtClean="0"/>
                        <a:t>897,5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</a:t>
                      </a:r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плановый период 2021 и 2022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2022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6064,8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2022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6064,8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682634"/>
              </p:ext>
            </p:extLst>
          </p:nvPr>
        </p:nvGraphicFramePr>
        <p:xfrm>
          <a:off x="251521" y="1857363"/>
          <a:ext cx="3963290" cy="50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475,2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42,3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652,4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1740,0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5,0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183,7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</a:t>
                      </a:r>
                      <a:r>
                        <a:rPr lang="ru-RU" baseline="0" dirty="0" smtClean="0"/>
                        <a:t> помощь из областного  бюджета  </a:t>
                      </a:r>
                      <a:r>
                        <a:rPr lang="ru-RU" baseline="0" dirty="0" smtClean="0"/>
                        <a:t>2954,8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11,4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3491"/>
              </p:ext>
            </p:extLst>
          </p:nvPr>
        </p:nvGraphicFramePr>
        <p:xfrm>
          <a:off x="5214942" y="1857362"/>
          <a:ext cx="3533522" cy="487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Общегосударственныественные</a:t>
                      </a:r>
                      <a:r>
                        <a:rPr lang="ru-RU" dirty="0" smtClean="0"/>
                        <a:t>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4239,9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</a:t>
                      </a:r>
                      <a:r>
                        <a:rPr lang="ru-RU" dirty="0" smtClean="0"/>
                        <a:t>88,0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  <a:r>
                        <a:rPr lang="ru-RU" dirty="0" smtClean="0"/>
                        <a:t>56,8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160,4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587,1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dirty="0" smtClean="0"/>
                        <a:t>892,6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</a:t>
                      </a:r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бюджета </a:t>
            </a:r>
            <a:r>
              <a:rPr lang="ru-RU" sz="3200" dirty="0" err="1" smtClean="0">
                <a:latin typeface="+mn-lt"/>
              </a:rPr>
              <a:t>Вербовологовского</a:t>
            </a:r>
            <a:r>
              <a:rPr lang="ru-RU" sz="3200" dirty="0" smtClean="0">
                <a:latin typeface="+mn-lt"/>
              </a:rPr>
              <a:t> сельского поселения    2018-2022 годы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26387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412776"/>
            <a:ext cx="727280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2018год факт            2019г.  ожидаемое     2020год план      2021год план       2022 год план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6144781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на 2020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616450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на 2021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904594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3236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2022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979647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234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24868</TotalTime>
  <Words>603</Words>
  <Application>Microsoft Office PowerPoint</Application>
  <PresentationFormat>Экран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бюджет вербовологовского сельского поселения Дубовского района на 2020 год и плановый период 2021 и 2022 годов</vt:lpstr>
      <vt:lpstr>Основные параметры местного бюджета на 2020 год</vt:lpstr>
      <vt:lpstr>Основные параметры местного бюджета на плановый период 2021 и 2022 года</vt:lpstr>
      <vt:lpstr>Основные параметры местного бюджета на плановый период 2021 и 2022 года</vt:lpstr>
      <vt:lpstr>Динамика доходов бюджета Вербовологовского сельского поселения    2018-2022 годы</vt:lpstr>
      <vt:lpstr>Налоговые и неналоговые доходы местного бюджета</vt:lpstr>
      <vt:lpstr>Структура налоговых и неналоговых доходов проекта местного бюджета  на 2020 год</vt:lpstr>
      <vt:lpstr>Структура налоговых и неналоговых доходов проекта местного бюджета  на 2021 год</vt:lpstr>
      <vt:lpstr>Структура налоговых и неналоговых доходов проекта местного бюджета  2022 год</vt:lpstr>
      <vt:lpstr>Динамика поступлений имущественных налогов в местный бюджет                                         тыс.рублей</vt:lpstr>
      <vt:lpstr>Расходы местного бюджета ,формируемые в рамках муниципальных программ Вербовологовского сельского поселения и непрограммные расходы</vt:lpstr>
      <vt:lpstr>Раздел «Общегосударственные вопросы»на 2020год</vt:lpstr>
      <vt:lpstr>Раздел «Общегосударственные вопросы»на 2021 год</vt:lpstr>
      <vt:lpstr>Раздел «Общегосударственные вопросы»на 2022 год</vt:lpstr>
      <vt:lpstr>Расходы на Культуру</vt:lpstr>
      <vt:lpstr>Финансирование мероприятий по развитию жилищно-коммунальной инфраструктуры</vt:lpstr>
      <vt:lpstr>Слайд 17</vt:lpstr>
      <vt:lpstr>Структура Безвозмездных поступлений (в сопоставимых условиях) в 2019 -2022 годах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sp09094@donpac.ru</cp:lastModifiedBy>
  <cp:revision>233</cp:revision>
  <dcterms:created xsi:type="dcterms:W3CDTF">2015-12-04T10:25:22Z</dcterms:created>
  <dcterms:modified xsi:type="dcterms:W3CDTF">2020-01-20T13:21:11Z</dcterms:modified>
</cp:coreProperties>
</file>