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71" r:id="rId8"/>
    <p:sldId id="273" r:id="rId9"/>
    <p:sldId id="275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факт</c:v>
                </c:pt>
                <c:pt idx="2">
                  <c:v>2022 план</c:v>
                </c:pt>
                <c:pt idx="3">
                  <c:v>2023 план</c:v>
                </c:pt>
                <c:pt idx="4">
                  <c:v>2024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3227.7</c:v>
                </c:pt>
                <c:pt idx="1">
                  <c:v>3766.5</c:v>
                </c:pt>
                <c:pt idx="2">
                  <c:v>3690.7</c:v>
                </c:pt>
                <c:pt idx="3">
                  <c:v>3298.8</c:v>
                </c:pt>
                <c:pt idx="4">
                  <c:v>3331.8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факт</c:v>
                </c:pt>
                <c:pt idx="2">
                  <c:v>2022 план</c:v>
                </c:pt>
                <c:pt idx="3">
                  <c:v>2023 план</c:v>
                </c:pt>
                <c:pt idx="4">
                  <c:v>2024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5820.4</c:v>
                </c:pt>
                <c:pt idx="1">
                  <c:v>5616.6</c:v>
                </c:pt>
                <c:pt idx="2">
                  <c:v>4660</c:v>
                </c:pt>
                <c:pt idx="3">
                  <c:v>3387.4</c:v>
                </c:pt>
                <c:pt idx="4">
                  <c:v>3078.1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128678960"/>
        <c:axId val="127369648"/>
        <c:axId val="0"/>
      </c:bar3DChart>
      <c:catAx>
        <c:axId val="128678960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127369648"/>
        <c:crosses val="autoZero"/>
        <c:auto val="1"/>
        <c:lblAlgn val="ctr"/>
        <c:lblOffset val="100"/>
        <c:noMultiLvlLbl val="1"/>
      </c:catAx>
      <c:valAx>
        <c:axId val="127369648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12867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89"/>
          <c:y val="4.7606242404042723E-2"/>
          <c:w val="0.28820008625946575"/>
          <c:h val="0.268789158107011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2020 года</c:v>
                </c:pt>
                <c:pt idx="1">
                  <c:v>факт 2021 года</c:v>
                </c:pt>
                <c:pt idx="2">
                  <c:v>план 2022 года</c:v>
                </c:pt>
                <c:pt idx="3">
                  <c:v>план 2023 года</c:v>
                </c:pt>
                <c:pt idx="4">
                  <c:v>план 2024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3227.7</c:v>
                </c:pt>
                <c:pt idx="1">
                  <c:v>3766.5</c:v>
                </c:pt>
                <c:pt idx="2">
                  <c:v>3690.7</c:v>
                </c:pt>
                <c:pt idx="3">
                  <c:v>3298.8</c:v>
                </c:pt>
                <c:pt idx="4">
                  <c:v>3331.8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8049408"/>
        <c:axId val="318049800"/>
        <c:axId val="306333944"/>
      </c:bar3DChart>
      <c:catAx>
        <c:axId val="318049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8049800"/>
        <c:crosses val="autoZero"/>
        <c:auto val="1"/>
        <c:lblAlgn val="ctr"/>
        <c:lblOffset val="100"/>
        <c:noMultiLvlLbl val="1"/>
      </c:catAx>
      <c:valAx>
        <c:axId val="31804980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318049408"/>
        <c:crosses val="autoZero"/>
        <c:crossBetween val="between"/>
      </c:valAx>
      <c:serAx>
        <c:axId val="306333944"/>
        <c:scaling>
          <c:orientation val="minMax"/>
        </c:scaling>
        <c:delete val="1"/>
        <c:axPos val="b"/>
        <c:majorTickMark val="out"/>
        <c:minorTickMark val="none"/>
        <c:tickLblPos val="none"/>
        <c:crossAx val="318049800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160.4</c:v>
                </c:pt>
                <c:pt idx="1">
                  <c:v>160.4</c:v>
                </c:pt>
                <c:pt idx="2">
                  <c:v>160.4</c:v>
                </c:pt>
                <c:pt idx="3">
                  <c:v>160.4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96.3</c:v>
                </c:pt>
                <c:pt idx="1">
                  <c:v>96.9</c:v>
                </c:pt>
                <c:pt idx="2">
                  <c:v>99.9</c:v>
                </c:pt>
                <c:pt idx="3">
                  <c:v>103.3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5185.3</c:v>
                </c:pt>
                <c:pt idx="1">
                  <c:v>4402.7</c:v>
                </c:pt>
                <c:pt idx="2">
                  <c:v>3127.1</c:v>
                </c:pt>
                <c:pt idx="3">
                  <c:v>2814.4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18051760"/>
        <c:axId val="318052152"/>
        <c:axId val="0"/>
      </c:bar3DChart>
      <c:catAx>
        <c:axId val="318051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8052152"/>
        <c:crosses val="autoZero"/>
        <c:auto val="1"/>
        <c:lblAlgn val="ctr"/>
        <c:lblOffset val="100"/>
        <c:noMultiLvlLbl val="1"/>
      </c:catAx>
      <c:valAx>
        <c:axId val="31805215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18051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52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5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132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94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88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4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0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9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6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3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1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2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бюджет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сельского поселения Дубовского района на 2022 год и на плановый период 2023 и 2024 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2021</a:t>
            </a:r>
            <a:br>
              <a:rPr lang="ru-RU" sz="2800" dirty="0" smtClean="0"/>
            </a:br>
            <a:r>
              <a:rPr lang="ru-RU" sz="2800" dirty="0" smtClean="0"/>
              <a:t>-2024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51762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проекта местного </a:t>
            </a:r>
            <a:r>
              <a:rPr lang="ru-RU" sz="2800" dirty="0" smtClean="0"/>
              <a:t>бюджета на 2022 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583503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  <a:r>
                        <a:rPr lang="ru-RU" dirty="0" smtClean="0"/>
                        <a:t>проекта бюджета 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8350,7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31416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</a:t>
                      </a:r>
                      <a:r>
                        <a:rPr lang="ru-RU" dirty="0" smtClean="0"/>
                        <a:t>проекта бюджета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                         9815,5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93432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1020,0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79,9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478,0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173,9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4660,0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95779"/>
              </p:ext>
            </p:extLst>
          </p:nvPr>
        </p:nvGraphicFramePr>
        <p:xfrm>
          <a:off x="5214942" y="1857362"/>
          <a:ext cx="3533522" cy="500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6312,1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96,7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80,0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466,1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1038,1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1697,7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76,7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проекта местного </a:t>
            </a:r>
            <a:r>
              <a:rPr lang="ru-RU" sz="2800" dirty="0" smtClean="0"/>
              <a:t>бюджета на плановый период 2023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595671"/>
              </p:ext>
            </p:extLst>
          </p:nvPr>
        </p:nvGraphicFramePr>
        <p:xfrm>
          <a:off x="473725" y="1090670"/>
          <a:ext cx="4120309" cy="914400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  <a:r>
                        <a:rPr lang="ru-RU" dirty="0" smtClean="0"/>
                        <a:t>проекта бюджета </a:t>
                      </a:r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6686,2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33040"/>
              </p:ext>
            </p:extLst>
          </p:nvPr>
        </p:nvGraphicFramePr>
        <p:xfrm>
          <a:off x="4704202" y="1112704"/>
          <a:ext cx="4087258" cy="914400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</a:t>
                      </a:r>
                      <a:r>
                        <a:rPr lang="ru-RU" dirty="0" smtClean="0"/>
                        <a:t>проекта бюджета </a:t>
                      </a:r>
                      <a:r>
                        <a:rPr lang="ru-RU" dirty="0" smtClean="0"/>
                        <a:t>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6705,0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5470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617,6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83,1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478,0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2,2</a:t>
                      </a:r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180,8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3387,4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840022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4306,5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99,7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401,4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275,6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1529,8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</a:t>
            </a:r>
            <a:r>
              <a:rPr lang="ru-RU" sz="2800" dirty="0" smtClean="0"/>
              <a:t>проекта местного </a:t>
            </a:r>
            <a:r>
              <a:rPr lang="ru-RU" sz="2800" dirty="0" smtClean="0"/>
              <a:t>бюджета на плановый период 2024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394151"/>
              </p:ext>
            </p:extLst>
          </p:nvPr>
        </p:nvGraphicFramePr>
        <p:xfrm>
          <a:off x="473725" y="1090670"/>
          <a:ext cx="4120309" cy="914400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</a:t>
                      </a:r>
                      <a:r>
                        <a:rPr lang="ru-RU" dirty="0" smtClean="0"/>
                        <a:t>проекта бюджета </a:t>
                      </a:r>
                      <a:r>
                        <a:rPr lang="ru-RU" dirty="0" smtClean="0"/>
                        <a:t>на</a:t>
                      </a:r>
                      <a:r>
                        <a:rPr lang="ru-RU" baseline="0" dirty="0" smtClean="0"/>
                        <a:t> 2024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6409,9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39744"/>
              </p:ext>
            </p:extLst>
          </p:nvPr>
        </p:nvGraphicFramePr>
        <p:xfrm>
          <a:off x="4704202" y="1112704"/>
          <a:ext cx="4087258" cy="914400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</a:t>
                      </a:r>
                      <a:r>
                        <a:rPr lang="ru-RU" dirty="0" smtClean="0"/>
                        <a:t>проекта бюджета </a:t>
                      </a:r>
                      <a:r>
                        <a:rPr lang="ru-RU" dirty="0" smtClean="0"/>
                        <a:t>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6761,3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36747"/>
              </p:ext>
            </p:extLst>
          </p:nvPr>
        </p:nvGraphicFramePr>
        <p:xfrm>
          <a:off x="251521" y="1857363"/>
          <a:ext cx="3963290" cy="503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617,7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86,4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500,0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2,4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4904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188,8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 3078,1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12,1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63518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4402,3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103,1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161,4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178,6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1491,3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</a:t>
            </a:r>
            <a:r>
              <a:rPr lang="ru-RU" sz="3200" dirty="0" smtClean="0">
                <a:latin typeface="+mn-lt"/>
              </a:rPr>
              <a:t>проекта бюджета </a:t>
            </a:r>
            <a:r>
              <a:rPr lang="ru-RU" sz="3200" dirty="0" smtClean="0">
                <a:latin typeface="+mn-lt"/>
              </a:rPr>
              <a:t>Вербовологовского сельского поселения    2019-2023 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395930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2020 год факт                        2021г. факт       2022 год план      2023 год план       2024 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</a:t>
            </a:r>
            <a:r>
              <a:rPr lang="ru-RU" sz="3100" dirty="0" smtClean="0"/>
              <a:t>проекта местного </a:t>
            </a:r>
            <a:r>
              <a:rPr lang="ru-RU" sz="3100" dirty="0" smtClean="0"/>
              <a:t>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79038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</a:t>
            </a:r>
            <a:r>
              <a:rPr lang="ru-RU" sz="2400" dirty="0" smtClean="0"/>
              <a:t>проекта местного </a:t>
            </a:r>
            <a:r>
              <a:rPr lang="ru-RU" sz="2400" dirty="0" smtClean="0"/>
              <a:t>бюджета ,формируемые в рамках муниципальных программ Вербовологовского сельского поселения и непрограммные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2021                          2022           2023           2024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9925,6 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9518,8 тыс.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296,1 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296,7 </a:t>
            </a:r>
            <a:r>
              <a:rPr lang="ru-RU" sz="1600" i="1" dirty="0" err="1" smtClean="0"/>
              <a:t>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6421,8 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5991,4 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264,4 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418,5 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Вербовологовского СДК учреждениями культуры –в 2022 году -    1697,7 тыс.рублей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2023году </a:t>
            </a:r>
            <a:r>
              <a:rPr lang="ru-RU" dirty="0"/>
              <a:t>-    </a:t>
            </a:r>
            <a:r>
              <a:rPr lang="ru-RU" dirty="0" smtClean="0"/>
              <a:t>1529,8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2024году </a:t>
            </a:r>
            <a:r>
              <a:rPr lang="ru-RU" dirty="0"/>
              <a:t>-    </a:t>
            </a:r>
            <a:r>
              <a:rPr lang="ru-RU" dirty="0" smtClean="0"/>
              <a:t>1491,3 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 -Благоустройство -1038,1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год -Благоустройство -275,6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2024 год -Благоустройство -178,6 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25057</TotalTime>
  <Words>412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ПРОЕКТ бюджет вербовологовского сельского поселения Дубовского района на 2022 год и на плановый период 2023 и 2024 годов</vt:lpstr>
      <vt:lpstr>Основные параметры проекта местного бюджета на 2022 год</vt:lpstr>
      <vt:lpstr>Основные параметры проекта местного бюджета на плановый период 2023 года</vt:lpstr>
      <vt:lpstr>Основные параметры проекта местного бюджета на плановый период 2024 года</vt:lpstr>
      <vt:lpstr>Динамика доходов проекта бюджета Вербовологовского сельского поселения    2019-2023 годы</vt:lpstr>
      <vt:lpstr>Налоговые и неналоговые доходы проекта местного бюджета</vt:lpstr>
      <vt:lpstr>Расходы проекта местного бюджета ,формируемые в рамках муниципальных программ Вербовологовского сельского поселения и непрограммные расходы</vt:lpstr>
      <vt:lpstr>Расходы на Культуру</vt:lpstr>
      <vt:lpstr>Финансирование мероприятий по развитию жилищно-коммунальной инфраструктуры</vt:lpstr>
      <vt:lpstr>Структура Безвозмездных поступлений (в сопоставимых условиях) в 2021 -2024 годах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Пользователь</cp:lastModifiedBy>
  <cp:revision>255</cp:revision>
  <dcterms:created xsi:type="dcterms:W3CDTF">2015-12-04T10:25:22Z</dcterms:created>
  <dcterms:modified xsi:type="dcterms:W3CDTF">2022-01-21T07:56:12Z</dcterms:modified>
</cp:coreProperties>
</file>