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94" r:id="rId4"/>
    <p:sldId id="295" r:id="rId5"/>
    <p:sldId id="261" r:id="rId6"/>
    <p:sldId id="264" r:id="rId7"/>
    <p:sldId id="271" r:id="rId8"/>
    <p:sldId id="273" r:id="rId9"/>
    <p:sldId id="275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00FF00"/>
    <a:srgbClr val="EE30E5"/>
    <a:srgbClr val="57C75A"/>
    <a:srgbClr val="F4D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4" d="100"/>
          <a:sy n="74" d="100"/>
        </p:scale>
        <p:origin x="78" y="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1058854235011727E-2"/>
          <c:y val="4.3250455336612426E-2"/>
          <c:w val="0.89209208632121761"/>
          <c:h val="0.88143194527207414"/>
        </c:manualLayout>
      </c:layout>
      <c:bar3D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Собственные доходы</c:v>
                </c:pt>
              </c:strCache>
            </c:strRef>
          </c:tx>
          <c:spPr>
            <a:solidFill>
              <a:srgbClr val="FFFF00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факт</c:v>
                </c:pt>
                <c:pt idx="1">
                  <c:v>2021 факт</c:v>
                </c:pt>
                <c:pt idx="2">
                  <c:v>2022 план</c:v>
                </c:pt>
                <c:pt idx="3">
                  <c:v>2023 план</c:v>
                </c:pt>
                <c:pt idx="4">
                  <c:v>2024 план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3227.7</c:v>
                </c:pt>
                <c:pt idx="1">
                  <c:v>3766.5</c:v>
                </c:pt>
                <c:pt idx="2">
                  <c:v>3690.7</c:v>
                </c:pt>
                <c:pt idx="3">
                  <c:v>3298.8</c:v>
                </c:pt>
                <c:pt idx="4">
                  <c:v>3331.8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безвозмездные поступления </c:v>
                </c:pt>
              </c:strCache>
            </c:strRef>
          </c:tx>
          <c:spPr>
            <a:solidFill>
              <a:srgbClr val="00B050"/>
            </a:solidFill>
          </c:spPr>
          <c:invertIfNegative val="1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2020 факт</c:v>
                </c:pt>
                <c:pt idx="1">
                  <c:v>2021 факт</c:v>
                </c:pt>
                <c:pt idx="2">
                  <c:v>2022 план</c:v>
                </c:pt>
                <c:pt idx="3">
                  <c:v>2023 план</c:v>
                </c:pt>
                <c:pt idx="4">
                  <c:v>2024 план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5820.4</c:v>
                </c:pt>
                <c:pt idx="1">
                  <c:v>5616.6</c:v>
                </c:pt>
                <c:pt idx="2">
                  <c:v>4660</c:v>
                </c:pt>
                <c:pt idx="3">
                  <c:v>3387.4</c:v>
                </c:pt>
                <c:pt idx="4">
                  <c:v>3078.1</c:v>
                </c:pt>
              </c:numCache>
            </c:numRef>
          </c:val>
          <c:extLst>
            <c:ext xmlns:c14="http://schemas.microsoft.com/office/drawing/2007/8/2/chart" uri="{6F2FDCE9-48DA-4B69-8628-5D25D57E5C99}">
              <c14:invertSolidFillFmt>
                <c14:spPr xmlns:c14="http://schemas.microsoft.com/office/drawing/2007/8/2/chart">
                  <a:solidFill>
                    <a:srgbClr val="FFFFFF"/>
                  </a:solidFill>
                </c14:spPr>
              </c14:invertSolidFillFmt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212416632"/>
        <c:axId val="211298008"/>
        <c:axId val="0"/>
      </c:bar3DChart>
      <c:catAx>
        <c:axId val="212416632"/>
        <c:scaling>
          <c:orientation val="minMax"/>
        </c:scaling>
        <c:delete val="1"/>
        <c:axPos val="b"/>
        <c:numFmt formatCode="General" sourceLinked="1"/>
        <c:majorTickMark val="none"/>
        <c:minorTickMark val="cross"/>
        <c:tickLblPos val="none"/>
        <c:crossAx val="211298008"/>
        <c:crosses val="autoZero"/>
        <c:auto val="1"/>
        <c:lblAlgn val="ctr"/>
        <c:lblOffset val="100"/>
        <c:noMultiLvlLbl val="1"/>
      </c:catAx>
      <c:valAx>
        <c:axId val="211298008"/>
        <c:scaling>
          <c:orientation val="minMax"/>
        </c:scaling>
        <c:delete val="0"/>
        <c:axPos val="l"/>
        <c:majorGridlines>
          <c:spPr>
            <a:ln>
              <a:solidFill>
                <a:schemeClr val="accent1"/>
              </a:solidFill>
            </a:ln>
          </c:spPr>
        </c:majorGridlines>
        <c:numFmt formatCode="General" sourceLinked="1"/>
        <c:majorTickMark val="none"/>
        <c:minorTickMark val="cross"/>
        <c:tickLblPos val="nextTo"/>
        <c:crossAx val="2124166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0260951768029689"/>
          <c:y val="4.7606242404042723E-2"/>
          <c:w val="0.28820008625946575"/>
          <c:h val="0.26878915810701171"/>
        </c:manualLayout>
      </c:layout>
      <c:overlay val="1"/>
    </c:legend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invertIfNegative val="1"/>
          <c:cat>
            <c:strRef>
              <c:f>Лист1!$A$2:$A$6</c:f>
              <c:strCache>
                <c:ptCount val="5"/>
                <c:pt idx="0">
                  <c:v>факт 2020 года</c:v>
                </c:pt>
                <c:pt idx="1">
                  <c:v>факт 2021 года</c:v>
                </c:pt>
                <c:pt idx="2">
                  <c:v>план 2022 года</c:v>
                </c:pt>
                <c:pt idx="3">
                  <c:v>план 2023 года</c:v>
                </c:pt>
                <c:pt idx="4">
                  <c:v>план 2024 года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3227.7</c:v>
                </c:pt>
                <c:pt idx="1">
                  <c:v>3766.5</c:v>
                </c:pt>
                <c:pt idx="2">
                  <c:v>3690.7</c:v>
                </c:pt>
                <c:pt idx="3">
                  <c:v>3298.8</c:v>
                </c:pt>
                <c:pt idx="4">
                  <c:v>3331.8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10072688"/>
        <c:axId val="120591200"/>
        <c:axId val="211606280"/>
      </c:bar3DChart>
      <c:catAx>
        <c:axId val="210072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20591200"/>
        <c:crosses val="autoZero"/>
        <c:auto val="1"/>
        <c:lblAlgn val="ctr"/>
        <c:lblOffset val="100"/>
        <c:noMultiLvlLbl val="1"/>
      </c:catAx>
      <c:valAx>
        <c:axId val="120591200"/>
        <c:scaling>
          <c:orientation val="minMax"/>
        </c:scaling>
        <c:delete val="0"/>
        <c:axPos val="l"/>
        <c:majorGridlines/>
        <c:title>
          <c:overlay val="0"/>
        </c:title>
        <c:numFmt formatCode="General" sourceLinked="1"/>
        <c:majorTickMark val="none"/>
        <c:minorTickMark val="none"/>
        <c:tickLblPos val="nextTo"/>
        <c:crossAx val="210072688"/>
        <c:crosses val="autoZero"/>
        <c:crossBetween val="between"/>
      </c:valAx>
      <c:serAx>
        <c:axId val="211606280"/>
        <c:scaling>
          <c:orientation val="minMax"/>
        </c:scaling>
        <c:delete val="1"/>
        <c:axPos val="b"/>
        <c:majorTickMark val="out"/>
        <c:minorTickMark val="none"/>
        <c:tickLblPos val="none"/>
        <c:crossAx val="120591200"/>
        <c:crosses val="autoZero"/>
      </c:ser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1"/>
          <c:showVal val="1"/>
          <c:showCatName val="1"/>
          <c:showSerName val="1"/>
          <c:showPercent val="1"/>
          <c:showBubbleSize val="1"/>
          <c:showLeaderLines val="0"/>
        </c:dLbls>
      </c:pie3DChart>
      <c:spPr>
        <a:noFill/>
        <a:ln w="25400">
          <a:noFill/>
        </a:ln>
      </c:spPr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percentStack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иные межбюджетные трасферты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2021год</c:v>
                </c:pt>
                <c:pt idx="1">
                  <c:v>2022год</c:v>
                </c:pt>
                <c:pt idx="2">
                  <c:v>2023год</c:v>
                </c:pt>
                <c:pt idx="3">
                  <c:v>2024год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160.4</c:v>
                </c:pt>
                <c:pt idx="1">
                  <c:v>160.4</c:v>
                </c:pt>
                <c:pt idx="2">
                  <c:v>160.4</c:v>
                </c:pt>
                <c:pt idx="3">
                  <c:v>160.4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2021год</c:v>
                </c:pt>
                <c:pt idx="1">
                  <c:v>2022год</c:v>
                </c:pt>
                <c:pt idx="2">
                  <c:v>2023год</c:v>
                </c:pt>
                <c:pt idx="3">
                  <c:v>2024год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96.3</c:v>
                </c:pt>
                <c:pt idx="1">
                  <c:v>96.9</c:v>
                </c:pt>
                <c:pt idx="2">
                  <c:v>99.9</c:v>
                </c:pt>
                <c:pt idx="3">
                  <c:v>103.3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дотации</c:v>
                </c:pt>
              </c:strCache>
            </c:strRef>
          </c:tx>
          <c:invertIfNegative val="1"/>
          <c:cat>
            <c:strRef>
              <c:f>Лист1!$A$2:$A$5</c:f>
              <c:strCache>
                <c:ptCount val="4"/>
                <c:pt idx="0">
                  <c:v>2021год</c:v>
                </c:pt>
                <c:pt idx="1">
                  <c:v>2022год</c:v>
                </c:pt>
                <c:pt idx="2">
                  <c:v>2023год</c:v>
                </c:pt>
                <c:pt idx="3">
                  <c:v>2024год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5185.3</c:v>
                </c:pt>
                <c:pt idx="1">
                  <c:v>4402.7</c:v>
                </c:pt>
                <c:pt idx="2">
                  <c:v>3127.1</c:v>
                </c:pt>
                <c:pt idx="3">
                  <c:v>2814.4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5"/>
        <c:gapDepth val="95"/>
        <c:shape val="cylinder"/>
        <c:axId val="213055864"/>
        <c:axId val="213056256"/>
        <c:axId val="0"/>
      </c:bar3DChart>
      <c:catAx>
        <c:axId val="213055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3056256"/>
        <c:crosses val="autoZero"/>
        <c:auto val="1"/>
        <c:lblAlgn val="ctr"/>
        <c:lblOffset val="100"/>
        <c:noMultiLvlLbl val="1"/>
      </c:catAx>
      <c:valAx>
        <c:axId val="213056256"/>
        <c:scaling>
          <c:orientation val="minMax"/>
        </c:scaling>
        <c:delete val="0"/>
        <c:axPos val="l"/>
        <c:majorGridlines/>
        <c:numFmt formatCode="0%" sourceLinked="1"/>
        <c:majorTickMark val="none"/>
        <c:minorTickMark val="none"/>
        <c:tickLblPos val="nextTo"/>
        <c:crossAx val="2130558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zero"/>
    <c:showDLblsOverMax val="1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0.09553</cdr:x>
      <cdr:y>0.90909</cdr:y>
    </cdr:from>
    <cdr:to>
      <cdr:x>0.99006</cdr:x>
      <cdr:y>0.96414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2088" y="4320480"/>
          <a:ext cx="7416771" cy="261610"/>
        </a:xfrm>
        <a:prstGeom xmlns:a="http://schemas.openxmlformats.org/drawingml/2006/main" prst="rect">
          <a:avLst/>
        </a:prstGeom>
        <a:solidFill xmlns:a="http://schemas.openxmlformats.org/drawingml/2006/main">
          <a:srgbClr val="FFFF00"/>
        </a:solidFill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100" dirty="0" smtClean="0"/>
            <a:t>    </a:t>
          </a:r>
          <a:endParaRPr lang="ru-RU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34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007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524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9571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132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6294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888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34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83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700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596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3466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738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601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725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37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89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929353"/>
          </a:xfrm>
        </p:spPr>
        <p:txBody>
          <a:bodyPr>
            <a:normAutofit/>
          </a:bodyPr>
          <a:lstStyle/>
          <a:p>
            <a:r>
              <a:rPr lang="ru-RU" dirty="0" smtClean="0"/>
              <a:t>ПРОЕКТ бюджет </a:t>
            </a:r>
            <a:r>
              <a:rPr lang="ru-RU" dirty="0" err="1" smtClean="0"/>
              <a:t>вербовологовского</a:t>
            </a:r>
            <a:r>
              <a:rPr lang="ru-RU" dirty="0" smtClean="0"/>
              <a:t> сельского поселения Дубовского района на </a:t>
            </a:r>
            <a:r>
              <a:rPr lang="ru-RU" dirty="0" smtClean="0"/>
              <a:t>2023 </a:t>
            </a:r>
            <a:r>
              <a:rPr lang="ru-RU" dirty="0" smtClean="0"/>
              <a:t>год и на плановый период </a:t>
            </a:r>
            <a:r>
              <a:rPr lang="ru-RU" dirty="0" smtClean="0"/>
              <a:t>2024 </a:t>
            </a:r>
            <a:r>
              <a:rPr lang="ru-RU" dirty="0" smtClean="0"/>
              <a:t>и </a:t>
            </a:r>
            <a:r>
              <a:rPr lang="ru-RU" dirty="0" smtClean="0"/>
              <a:t>2025 </a:t>
            </a:r>
            <a:r>
              <a:rPr lang="ru-RU" dirty="0" smtClean="0"/>
              <a:t>годов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Структура Безвозмездных поступлений (в сопоставимых условиях) в 2021</a:t>
            </a:r>
            <a:br>
              <a:rPr lang="ru-RU" sz="2800" dirty="0" smtClean="0"/>
            </a:br>
            <a:r>
              <a:rPr lang="ru-RU" sz="2800" dirty="0" smtClean="0"/>
              <a:t>-2024 годах 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7851762"/>
              </p:ext>
            </p:extLst>
          </p:nvPr>
        </p:nvGraphicFramePr>
        <p:xfrm>
          <a:off x="457200" y="1285875"/>
          <a:ext cx="8229600" cy="5168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проекта местного бюджета на </a:t>
            </a:r>
            <a:r>
              <a:rPr lang="ru-RU" sz="2800" dirty="0" smtClean="0"/>
              <a:t>2023 </a:t>
            </a:r>
            <a:r>
              <a:rPr lang="ru-RU" sz="2800" dirty="0" smtClean="0"/>
              <a:t>год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8131139"/>
              </p:ext>
            </p:extLst>
          </p:nvPr>
        </p:nvGraphicFramePr>
        <p:xfrm>
          <a:off x="473725" y="1090670"/>
          <a:ext cx="4120309" cy="705079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проекта бюджета </a:t>
                      </a:r>
                    </a:p>
                    <a:p>
                      <a:pPr algn="ctr"/>
                      <a:r>
                        <a:rPr lang="ru-RU" dirty="0" smtClean="0"/>
                        <a:t>9895,7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831416"/>
              </p:ext>
            </p:extLst>
          </p:nvPr>
        </p:nvGraphicFramePr>
        <p:xfrm>
          <a:off x="4704202" y="1112704"/>
          <a:ext cx="4087258" cy="694062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проекта бюджета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9815,5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593432"/>
              </p:ext>
            </p:extLst>
          </p:nvPr>
        </p:nvGraphicFramePr>
        <p:xfrm>
          <a:off x="251521" y="1857363"/>
          <a:ext cx="3963290" cy="502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1020,0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79,9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478,0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2,2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173,9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 4660,0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11,5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1395779"/>
              </p:ext>
            </p:extLst>
          </p:nvPr>
        </p:nvGraphicFramePr>
        <p:xfrm>
          <a:off x="5214942" y="1857362"/>
          <a:ext cx="3533522" cy="500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6312,1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96,7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80,0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004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466,1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26950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1038,1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62150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</a:t>
                      </a:r>
                      <a:r>
                        <a:rPr lang="ru-RU" baseline="0" dirty="0" smtClean="0"/>
                        <a:t> 8,1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311058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</a:t>
                      </a:r>
                      <a:r>
                        <a:rPr lang="ru-RU" baseline="0" dirty="0" smtClean="0"/>
                        <a:t> 1697,7</a:t>
                      </a: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319050">
                <a:tc>
                  <a:txBody>
                    <a:bodyPr/>
                    <a:lstStyle/>
                    <a:p>
                      <a:r>
                        <a:rPr lang="ru-RU" dirty="0" smtClean="0"/>
                        <a:t>Социальная политика 76,7</a:t>
                      </a:r>
                      <a:endParaRPr lang="ru-RU" dirty="0"/>
                    </a:p>
                  </a:txBody>
                  <a:tcP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40,0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проекта местного бюджета на плановый период 2023 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1595671"/>
              </p:ext>
            </p:extLst>
          </p:nvPr>
        </p:nvGraphicFramePr>
        <p:xfrm>
          <a:off x="473725" y="1090670"/>
          <a:ext cx="4120309" cy="914400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проекта бюджета на</a:t>
                      </a:r>
                      <a:r>
                        <a:rPr lang="ru-RU" baseline="0" dirty="0" smtClean="0"/>
                        <a:t> 2023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6686,2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7233040"/>
              </p:ext>
            </p:extLst>
          </p:nvPr>
        </p:nvGraphicFramePr>
        <p:xfrm>
          <a:off x="4704202" y="1112704"/>
          <a:ext cx="4087258" cy="914400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проекта бюджета на 2023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6705,0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4715470"/>
              </p:ext>
            </p:extLst>
          </p:nvPr>
        </p:nvGraphicFramePr>
        <p:xfrm>
          <a:off x="251521" y="1857363"/>
          <a:ext cx="3963290" cy="50238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617,6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83,1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478,0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2,2</a:t>
                      </a:r>
                      <a:r>
                        <a:rPr lang="ru-RU" dirty="0"/>
                        <a:t>3</a:t>
                      </a:r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180,8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 3387,4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11,8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840022"/>
              </p:ext>
            </p:extLst>
          </p:nvPr>
        </p:nvGraphicFramePr>
        <p:xfrm>
          <a:off x="5214942" y="1857362"/>
          <a:ext cx="3533522" cy="499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4306,5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 99,7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</a:t>
                      </a:r>
                    </a:p>
                    <a:p>
                      <a:r>
                        <a:rPr lang="ru-RU" dirty="0" smtClean="0"/>
                        <a:t>73,2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401,4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275,6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 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 1529,8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 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32614"/>
          </a:xfrm>
          <a:solidFill>
            <a:srgbClr val="00B050"/>
          </a:solidFill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Основные параметры проекта местного бюджета на плановый период 2024 года</a:t>
            </a:r>
            <a:endParaRPr lang="ru-RU" sz="2800" dirty="0"/>
          </a:p>
        </p:txBody>
      </p:sp>
      <p:graphicFrame>
        <p:nvGraphicFramePr>
          <p:cNvPr id="13" name="Содержимое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6394151"/>
              </p:ext>
            </p:extLst>
          </p:nvPr>
        </p:nvGraphicFramePr>
        <p:xfrm>
          <a:off x="473725" y="1090670"/>
          <a:ext cx="4120309" cy="914400"/>
        </p:xfrm>
        <a:graphic>
          <a:graphicData uri="http://schemas.openxmlformats.org/drawingml/2006/table">
            <a:tbl>
              <a:tblPr/>
              <a:tblGrid>
                <a:gridCol w="4120309"/>
              </a:tblGrid>
              <a:tr h="7050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Доходы проекта бюджета на</a:t>
                      </a:r>
                      <a:r>
                        <a:rPr lang="ru-RU" baseline="0" dirty="0" smtClean="0"/>
                        <a:t> 2024 год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smtClean="0"/>
                        <a:t>6409,9</a:t>
                      </a:r>
                      <a:endParaRPr lang="ru-RU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39744"/>
              </p:ext>
            </p:extLst>
          </p:nvPr>
        </p:nvGraphicFramePr>
        <p:xfrm>
          <a:off x="4704202" y="1112704"/>
          <a:ext cx="4087258" cy="914400"/>
        </p:xfrm>
        <a:graphic>
          <a:graphicData uri="http://schemas.openxmlformats.org/drawingml/2006/table">
            <a:tbl>
              <a:tblPr/>
              <a:tblGrid>
                <a:gridCol w="4087258"/>
              </a:tblGrid>
              <a:tr h="69406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Расходы проекта бюджета на 2023 год</a:t>
                      </a:r>
                    </a:p>
                    <a:p>
                      <a:pPr algn="ctr"/>
                      <a:r>
                        <a:rPr lang="ru-RU" dirty="0" smtClean="0"/>
                        <a:t>                         6761,3      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    </a:t>
                      </a:r>
                      <a:r>
                        <a:rPr lang="ru-RU" sz="1000" dirty="0" smtClean="0"/>
                        <a:t>тыс.рублей</a:t>
                      </a:r>
                      <a:endParaRPr lang="ru-RU" sz="1000" dirty="0"/>
                    </a:p>
                  </a:txBody>
                  <a:tcPr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1336747"/>
              </p:ext>
            </p:extLst>
          </p:nvPr>
        </p:nvGraphicFramePr>
        <p:xfrm>
          <a:off x="251521" y="1857363"/>
          <a:ext cx="3963290" cy="503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3290"/>
              </a:tblGrid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</a:t>
                      </a:r>
                      <a:r>
                        <a:rPr lang="ru-RU" baseline="0" dirty="0" smtClean="0"/>
                        <a:t> на доходы физических лиц 617,7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Единый сельскохозяйственный налог</a:t>
                      </a:r>
                      <a:r>
                        <a:rPr lang="ru-RU" baseline="0" dirty="0" smtClean="0"/>
                        <a:t> 86,4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02525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 на</a:t>
                      </a:r>
                      <a:r>
                        <a:rPr lang="ru-RU" baseline="0" dirty="0" smtClean="0"/>
                        <a:t> имущество 500,0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50988">
                <a:tc>
                  <a:txBody>
                    <a:bodyPr/>
                    <a:lstStyle/>
                    <a:p>
                      <a:r>
                        <a:rPr lang="ru-RU" dirty="0" smtClean="0"/>
                        <a:t>Земельный налог 1925,2</a:t>
                      </a:r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584378">
                <a:tc>
                  <a:txBody>
                    <a:bodyPr/>
                    <a:lstStyle/>
                    <a:p>
                      <a:r>
                        <a:rPr lang="ru-RU" dirty="0" smtClean="0"/>
                        <a:t>Госпошлина 2,4</a:t>
                      </a:r>
                      <a:endParaRPr lang="ru-RU" dirty="0"/>
                    </a:p>
                  </a:txBody>
                  <a:tcPr>
                    <a:solidFill>
                      <a:srgbClr val="F4D0CC"/>
                    </a:solidFill>
                  </a:tcPr>
                </a:tc>
              </a:tr>
              <a:tr h="64904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 от использования имущества 188,8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32349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</a:t>
                      </a:r>
                      <a:r>
                        <a:rPr lang="ru-RU" baseline="0" dirty="0" smtClean="0"/>
                        <a:t>  3078,1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732850">
                <a:tc>
                  <a:txBody>
                    <a:bodyPr/>
                    <a:lstStyle/>
                    <a:p>
                      <a:r>
                        <a:rPr lang="ru-RU" dirty="0" smtClean="0"/>
                        <a:t>Иные доходы  12,1</a:t>
                      </a: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7963518"/>
              </p:ext>
            </p:extLst>
          </p:nvPr>
        </p:nvGraphicFramePr>
        <p:xfrm>
          <a:off x="5214942" y="1857362"/>
          <a:ext cx="3533522" cy="4994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3522"/>
              </a:tblGrid>
              <a:tr h="745602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 </a:t>
                      </a:r>
                      <a:r>
                        <a:rPr lang="ru-RU" baseline="0" dirty="0" smtClean="0"/>
                        <a:t> 4402,3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103,1</a:t>
                      </a:r>
                      <a:endParaRPr lang="ru-RU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525143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73,2</a:t>
                      </a:r>
                      <a:endParaRPr lang="ru-RU" dirty="0"/>
                    </a:p>
                  </a:txBody>
                  <a:tcP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53117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 161,4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67451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хозяйство 178,6</a:t>
                      </a:r>
                      <a:endParaRPr lang="ru-RU" dirty="0"/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  <a:tr h="500511">
                <a:tc>
                  <a:txBody>
                    <a:bodyPr/>
                    <a:lstStyle/>
                    <a:p>
                      <a:r>
                        <a:rPr lang="ru-RU" dirty="0" smtClean="0"/>
                        <a:t>Образование 0,0</a:t>
                      </a:r>
                      <a:endParaRPr lang="ru-RU" dirty="0"/>
                    </a:p>
                  </a:txBody>
                  <a:tcPr>
                    <a:solidFill>
                      <a:srgbClr val="00B0F0"/>
                    </a:solidFill>
                  </a:tcPr>
                </a:tc>
              </a:tr>
              <a:tr h="682933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1491,3</a:t>
                      </a:r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  <a:tr h="536844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Физическая культура 0,0</a:t>
                      </a:r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+mn-lt"/>
              </a:rPr>
              <a:t>Динамика доходов проекта бюджета Вербовологовского сельского поселения    2019-2023 годы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6395930"/>
              </p:ext>
            </p:extLst>
          </p:nvPr>
        </p:nvGraphicFramePr>
        <p:xfrm>
          <a:off x="395536" y="1772816"/>
          <a:ext cx="8291264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1412776"/>
            <a:ext cx="7272808" cy="3077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dirty="0" smtClean="0"/>
              <a:t>2020 год факт                        2021г. факт       2022 год план      2023 год план       2024 год план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2060"/>
          </a:solidFill>
        </p:spPr>
        <p:txBody>
          <a:bodyPr>
            <a:normAutofit fontScale="90000"/>
          </a:bodyPr>
          <a:lstStyle/>
          <a:p>
            <a:r>
              <a:rPr lang="ru-RU" sz="3100" dirty="0" smtClean="0"/>
              <a:t>Налоговые</a:t>
            </a:r>
            <a:r>
              <a:rPr lang="ru-RU" dirty="0" smtClean="0"/>
              <a:t> </a:t>
            </a:r>
            <a:r>
              <a:rPr lang="ru-RU" sz="3100" dirty="0" smtClean="0"/>
              <a:t>и неналоговые доходы проекта местного бюджета</a:t>
            </a:r>
            <a:endParaRPr lang="ru-RU" sz="3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079038"/>
              </p:ext>
            </p:extLst>
          </p:nvPr>
        </p:nvGraphicFramePr>
        <p:xfrm>
          <a:off x="457200" y="2143115"/>
          <a:ext cx="8229600" cy="43116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43768" y="1928802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тыс.рублей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80120"/>
          </a:xfrm>
          <a:solidFill>
            <a:srgbClr val="00FF00"/>
          </a:solidFill>
        </p:spPr>
        <p:txBody>
          <a:bodyPr>
            <a:normAutofit fontScale="90000"/>
          </a:bodyPr>
          <a:lstStyle/>
          <a:p>
            <a:r>
              <a:rPr lang="ru-RU" sz="2400" dirty="0" smtClean="0"/>
              <a:t>Расходы проекта местного бюджета ,формируемые в рамках муниципальных программ Вербовологовского сельского поселения и непрограммные расходы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40386"/>
          </a:xfrm>
          <a:solidFill>
            <a:srgbClr val="00206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2021                          2022           2023           2024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785786" y="1988840"/>
            <a:ext cx="1265934" cy="100811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9925,6 тыс.рублей</a:t>
            </a:r>
            <a:endParaRPr lang="ru-RU" sz="1600" dirty="0"/>
          </a:p>
        </p:txBody>
      </p:sp>
      <p:sp>
        <p:nvSpPr>
          <p:cNvPr id="6" name="Овал 5"/>
          <p:cNvSpPr/>
          <p:nvPr/>
        </p:nvSpPr>
        <p:spPr>
          <a:xfrm>
            <a:off x="3779912" y="17008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9518,8 тыс. рублей</a:t>
            </a:r>
            <a:endParaRPr lang="ru-RU" sz="1600" dirty="0"/>
          </a:p>
        </p:txBody>
      </p:sp>
      <p:sp>
        <p:nvSpPr>
          <p:cNvPr id="7" name="Овал 6"/>
          <p:cNvSpPr/>
          <p:nvPr/>
        </p:nvSpPr>
        <p:spPr>
          <a:xfrm>
            <a:off x="1763688" y="2744640"/>
            <a:ext cx="1440160" cy="111640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296,1 тыс. рублей</a:t>
            </a:r>
            <a:endParaRPr lang="ru-RU" sz="1600" i="1" dirty="0"/>
          </a:p>
        </p:txBody>
      </p:sp>
      <p:sp>
        <p:nvSpPr>
          <p:cNvPr id="8" name="Овал 7"/>
          <p:cNvSpPr/>
          <p:nvPr/>
        </p:nvSpPr>
        <p:spPr>
          <a:xfrm>
            <a:off x="3779913" y="2744640"/>
            <a:ext cx="1368152" cy="112533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296,7 </a:t>
            </a:r>
            <a:r>
              <a:rPr lang="ru-RU" sz="1600" i="1" dirty="0" err="1" smtClean="0"/>
              <a:t>тыс.рублей</a:t>
            </a:r>
            <a:endParaRPr lang="ru-RU" sz="1600" i="1" dirty="0"/>
          </a:p>
        </p:txBody>
      </p:sp>
      <p:sp>
        <p:nvSpPr>
          <p:cNvPr id="10" name="Овал 9"/>
          <p:cNvSpPr/>
          <p:nvPr/>
        </p:nvSpPr>
        <p:spPr>
          <a:xfrm>
            <a:off x="785786" y="4929198"/>
            <a:ext cx="357190" cy="357190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85786" y="5572140"/>
            <a:ext cx="357190" cy="357190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1214414" y="4786322"/>
            <a:ext cx="664373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1600" dirty="0" smtClean="0"/>
              <a:t>расходы местного бюджета ,формируемые в рамках муниципальных программ  </a:t>
            </a:r>
            <a:r>
              <a:rPr lang="ru-RU" sz="1600" dirty="0" err="1" smtClean="0"/>
              <a:t>Вербовологовского</a:t>
            </a:r>
            <a:r>
              <a:rPr lang="ru-RU" sz="1600" dirty="0" smtClean="0"/>
              <a:t> сельского поселения </a:t>
            </a:r>
            <a:endParaRPr lang="ru-RU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5852" y="5500702"/>
            <a:ext cx="62865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Непрограммные</a:t>
            </a:r>
            <a:r>
              <a:rPr lang="ru-RU" dirty="0" smtClean="0"/>
              <a:t> расходы местного бюджета</a:t>
            </a:r>
            <a:endParaRPr lang="ru-RU" dirty="0"/>
          </a:p>
        </p:txBody>
      </p:sp>
      <p:sp>
        <p:nvSpPr>
          <p:cNvPr id="15" name="Овал 14"/>
          <p:cNvSpPr/>
          <p:nvPr/>
        </p:nvSpPr>
        <p:spPr>
          <a:xfrm>
            <a:off x="5248605" y="1853208"/>
            <a:ext cx="1368152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6421,8 тыс. рублей</a:t>
            </a:r>
            <a:endParaRPr lang="ru-RU" sz="1600" dirty="0"/>
          </a:p>
        </p:txBody>
      </p:sp>
      <p:sp>
        <p:nvSpPr>
          <p:cNvPr id="16" name="Овал 15"/>
          <p:cNvSpPr/>
          <p:nvPr/>
        </p:nvSpPr>
        <p:spPr>
          <a:xfrm flipH="1">
            <a:off x="6958014" y="1853208"/>
            <a:ext cx="1214386" cy="1043832"/>
          </a:xfrm>
          <a:prstGeom prst="ellipse">
            <a:avLst/>
          </a:prstGeom>
          <a:solidFill>
            <a:srgbClr val="C0000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5991,4 тыс.рублей</a:t>
            </a:r>
            <a:endParaRPr lang="ru-RU" sz="1600" dirty="0"/>
          </a:p>
        </p:txBody>
      </p:sp>
      <p:sp>
        <p:nvSpPr>
          <p:cNvPr id="17" name="Овал 16"/>
          <p:cNvSpPr/>
          <p:nvPr/>
        </p:nvSpPr>
        <p:spPr>
          <a:xfrm flipH="1">
            <a:off x="5436096" y="3140968"/>
            <a:ext cx="1368152" cy="1296144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i="1" dirty="0" smtClean="0"/>
              <a:t>264,4 тыс. рублей</a:t>
            </a:r>
            <a:endParaRPr lang="ru-RU" sz="1600" i="1" dirty="0"/>
          </a:p>
        </p:txBody>
      </p:sp>
      <p:sp>
        <p:nvSpPr>
          <p:cNvPr id="18" name="Овал 17"/>
          <p:cNvSpPr/>
          <p:nvPr/>
        </p:nvSpPr>
        <p:spPr>
          <a:xfrm flipH="1">
            <a:off x="7164288" y="2897040"/>
            <a:ext cx="1296144" cy="1324048"/>
          </a:xfrm>
          <a:prstGeom prst="ellipse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418,5 тыс.рублей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01080" cy="928670"/>
          </a:xfrm>
        </p:spPr>
        <p:txBody>
          <a:bodyPr>
            <a:normAutofit/>
          </a:bodyPr>
          <a:lstStyle/>
          <a:p>
            <a:r>
              <a:rPr lang="ru-RU" dirty="0" smtClean="0"/>
              <a:t>Расходы на Культуру</a:t>
            </a:r>
            <a:endParaRPr lang="ru-RU" dirty="0"/>
          </a:p>
        </p:txBody>
      </p:sp>
      <p:pic>
        <p:nvPicPr>
          <p:cNvPr id="4" name="Содержимое 3" descr="i (8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785794"/>
            <a:ext cx="2786082" cy="2214578"/>
          </a:xfrm>
        </p:spPr>
      </p:pic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29872567"/>
              </p:ext>
            </p:extLst>
          </p:nvPr>
        </p:nvGraphicFramePr>
        <p:xfrm>
          <a:off x="6732240" y="3861048"/>
          <a:ext cx="2197478" cy="25683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Овал 5"/>
          <p:cNvSpPr/>
          <p:nvPr/>
        </p:nvSpPr>
        <p:spPr>
          <a:xfrm>
            <a:off x="428596" y="1071546"/>
            <a:ext cx="142876" cy="1428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571472" y="1000108"/>
            <a:ext cx="5143536" cy="2585323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Финансовое обеспечение выполнения  муниципального задания Вербовологовского СДК учреждениями культуры –в 2022 году -    1697,7 тыс.рублей </a:t>
            </a:r>
          </a:p>
          <a:p>
            <a:endParaRPr lang="ru-RU" dirty="0"/>
          </a:p>
          <a:p>
            <a:r>
              <a:rPr lang="ru-RU" dirty="0"/>
              <a:t>в </a:t>
            </a:r>
            <a:r>
              <a:rPr lang="ru-RU" dirty="0" smtClean="0"/>
              <a:t>2023году </a:t>
            </a:r>
            <a:r>
              <a:rPr lang="ru-RU" dirty="0"/>
              <a:t>-    </a:t>
            </a:r>
            <a:r>
              <a:rPr lang="ru-RU" dirty="0" smtClean="0"/>
              <a:t>1529,8 </a:t>
            </a:r>
            <a:r>
              <a:rPr lang="ru-RU" dirty="0"/>
              <a:t>тыс.рублей </a:t>
            </a:r>
          </a:p>
          <a:p>
            <a:endParaRPr lang="ru-RU" dirty="0" smtClean="0"/>
          </a:p>
          <a:p>
            <a:r>
              <a:rPr lang="ru-RU" dirty="0" smtClean="0"/>
              <a:t>в 2024году </a:t>
            </a:r>
            <a:r>
              <a:rPr lang="ru-RU" dirty="0"/>
              <a:t>-    </a:t>
            </a:r>
            <a:r>
              <a:rPr lang="ru-RU" dirty="0" smtClean="0"/>
              <a:t>1491,3 тыс.рублей</a:t>
            </a:r>
            <a:endParaRPr lang="ru-RU" dirty="0"/>
          </a:p>
          <a:p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571472" y="3429000"/>
            <a:ext cx="142876" cy="142876"/>
          </a:xfrm>
          <a:prstGeom prst="ellipse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Финансирование мероприятий по развитию жилищно-коммунальной инфраструктуры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88319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2022 год -Благоустройство -1038,1 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2023 год -Благоустройство -275,6 тыс.руб.,</a:t>
            </a:r>
          </a:p>
          <a:p>
            <a:pPr>
              <a:buFontTx/>
              <a:buChar char="-"/>
            </a:pPr>
            <a:r>
              <a:rPr lang="ru-RU" sz="32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2024 год -Благоустройство -178,6 тыс.руб.,</a:t>
            </a:r>
          </a:p>
          <a:p>
            <a:pPr>
              <a:buFontTx/>
              <a:buChar char="-"/>
            </a:pPr>
            <a:endParaRPr lang="ru-RU" sz="1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25360</TotalTime>
  <Words>412</Words>
  <Application>Microsoft Office PowerPoint</Application>
  <PresentationFormat>Экран (4:3)</PresentationFormat>
  <Paragraphs>95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Грань</vt:lpstr>
      <vt:lpstr>ПРОЕКТ бюджет вербовологовского сельского поселения Дубовского района на 2023 год и на плановый период 2024 и 2025 годов</vt:lpstr>
      <vt:lpstr>Основные параметры проекта местного бюджета на 2023 год</vt:lpstr>
      <vt:lpstr>Основные параметры проекта местного бюджета на плановый период 2023 года</vt:lpstr>
      <vt:lpstr>Основные параметры проекта местного бюджета на плановый период 2024 года</vt:lpstr>
      <vt:lpstr>Динамика доходов проекта бюджета Вербовологовского сельского поселения    2019-2023 годы</vt:lpstr>
      <vt:lpstr>Налоговые и неналоговые доходы проекта местного бюджета</vt:lpstr>
      <vt:lpstr>Расходы проекта местного бюджета ,формируемые в рамках муниципальных программ Вербовологовского сельского поселения и непрограммные расходы</vt:lpstr>
      <vt:lpstr>Расходы на Культуру</vt:lpstr>
      <vt:lpstr>Финансирование мероприятий по развитию жилищно-коммунальной инфраструктуры</vt:lpstr>
      <vt:lpstr>Структура Безвозмездных поступлений (в сопоставимых условиях) в 2021 -2024 годах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Проект бюджета Барабанщиковскго сельского поселения 2016г.</dc:title>
  <dc:creator>1</dc:creator>
  <cp:lastModifiedBy>Пользователь</cp:lastModifiedBy>
  <cp:revision>257</cp:revision>
  <dcterms:created xsi:type="dcterms:W3CDTF">2015-12-04T10:25:22Z</dcterms:created>
  <dcterms:modified xsi:type="dcterms:W3CDTF">2023-07-25T12:40:10Z</dcterms:modified>
</cp:coreProperties>
</file>