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65" r:id="rId8"/>
    <p:sldId id="284" r:id="rId9"/>
    <p:sldId id="285" r:id="rId10"/>
    <p:sldId id="268" r:id="rId11"/>
    <p:sldId id="271" r:id="rId12"/>
    <p:sldId id="272" r:id="rId13"/>
    <p:sldId id="290" r:id="rId14"/>
    <p:sldId id="291" r:id="rId15"/>
    <p:sldId id="273" r:id="rId16"/>
    <p:sldId id="275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2019 факт</c:v>
                </c:pt>
                <c:pt idx="1">
                  <c:v>2020 ожидаемое</c:v>
                </c:pt>
                <c:pt idx="2">
                  <c:v>2021 план</c:v>
                </c:pt>
                <c:pt idx="3">
                  <c:v>2022 план</c:v>
                </c:pt>
                <c:pt idx="4">
                  <c:v>2023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2970.9</c:v>
                </c:pt>
                <c:pt idx="1">
                  <c:v>3026.3</c:v>
                </c:pt>
                <c:pt idx="2">
                  <c:v>2977</c:v>
                </c:pt>
                <c:pt idx="3">
                  <c:v>3072</c:v>
                </c:pt>
                <c:pt idx="4">
                  <c:v>3152.9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2019 факт</c:v>
                </c:pt>
                <c:pt idx="1">
                  <c:v>2020 ожидаемое</c:v>
                </c:pt>
                <c:pt idx="2">
                  <c:v>2021 план</c:v>
                </c:pt>
                <c:pt idx="3">
                  <c:v>2022 план</c:v>
                </c:pt>
                <c:pt idx="4">
                  <c:v>2023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5809.5</c:v>
                </c:pt>
                <c:pt idx="1">
                  <c:v>5879.2</c:v>
                </c:pt>
                <c:pt idx="2">
                  <c:v>3022</c:v>
                </c:pt>
                <c:pt idx="3">
                  <c:v>2962</c:v>
                </c:pt>
                <c:pt idx="4">
                  <c:v>2874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cylinder"/>
        <c:axId val="83666432"/>
        <c:axId val="83667968"/>
        <c:axId val="0"/>
      </c:bar3DChart>
      <c:catAx>
        <c:axId val="83666432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83667968"/>
        <c:crosses val="autoZero"/>
        <c:auto val="1"/>
        <c:lblAlgn val="ctr"/>
        <c:lblOffset val="100"/>
        <c:noMultiLvlLbl val="1"/>
      </c:catAx>
      <c:valAx>
        <c:axId val="8366796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83666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67"/>
          <c:y val="4.7606242404042723E-2"/>
          <c:w val="0.28820008625946564"/>
          <c:h val="0.268789158107011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9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87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Лист1!$A$2:$A$3</c:f>
              <c:strCache>
                <c:ptCount val="2"/>
                <c:pt idx="0">
                  <c:v>0104</c:v>
                </c:pt>
                <c:pt idx="1">
                  <c:v>0113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4049.3</c:v>
                </c:pt>
                <c:pt idx="1">
                  <c:v>348.4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view3D>
      <c:rotX val="30"/>
      <c:rAngAx val="1"/>
    </c:view3D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2020год</c:v>
                </c:pt>
                <c:pt idx="1">
                  <c:v>2021год</c:v>
                </c:pt>
                <c:pt idx="2">
                  <c:v>2022год</c:v>
                </c:pt>
                <c:pt idx="3">
                  <c:v>2023год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160.4</c:v>
                </c:pt>
                <c:pt idx="1">
                  <c:v>167.6</c:v>
                </c:pt>
                <c:pt idx="2">
                  <c:v>167.6</c:v>
                </c:pt>
                <c:pt idx="3">
                  <c:v>167.6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2020год</c:v>
                </c:pt>
                <c:pt idx="1">
                  <c:v>2021год</c:v>
                </c:pt>
                <c:pt idx="2">
                  <c:v>2022год</c:v>
                </c:pt>
                <c:pt idx="3">
                  <c:v>2023год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92.7</c:v>
                </c:pt>
                <c:pt idx="1">
                  <c:v>83.1</c:v>
                </c:pt>
                <c:pt idx="2">
                  <c:v>88</c:v>
                </c:pt>
                <c:pt idx="3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2020год</c:v>
                </c:pt>
                <c:pt idx="1">
                  <c:v>2021год</c:v>
                </c:pt>
                <c:pt idx="2">
                  <c:v>2022год</c:v>
                </c:pt>
                <c:pt idx="3">
                  <c:v>2023год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5626.1</c:v>
                </c:pt>
                <c:pt idx="1">
                  <c:v>2771.3</c:v>
                </c:pt>
                <c:pt idx="2">
                  <c:v>2706.2</c:v>
                </c:pt>
                <c:pt idx="3">
                  <c:v>2706.2</c:v>
                </c:pt>
              </c:numCache>
            </c:numRef>
          </c:val>
        </c:ser>
        <c:gapWidth val="95"/>
        <c:gapDepth val="95"/>
        <c:shape val="cylinder"/>
        <c:axId val="139641984"/>
        <c:axId val="139643520"/>
        <c:axId val="0"/>
      </c:bar3DChart>
      <c:catAx>
        <c:axId val="139641984"/>
        <c:scaling>
          <c:orientation val="minMax"/>
        </c:scaling>
        <c:axPos val="b"/>
        <c:majorTickMark val="none"/>
        <c:tickLblPos val="nextTo"/>
        <c:crossAx val="139643520"/>
        <c:crosses val="autoZero"/>
        <c:auto val="1"/>
        <c:lblAlgn val="ctr"/>
        <c:lblOffset val="100"/>
        <c:noMultiLvlLbl val="1"/>
      </c:catAx>
      <c:valAx>
        <c:axId val="1396435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39641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8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факт 2018 года</c:v>
                </c:pt>
                <c:pt idx="1">
                  <c:v>факт 2019 года</c:v>
                </c:pt>
                <c:pt idx="2">
                  <c:v>план 2020 года</c:v>
                </c:pt>
                <c:pt idx="3">
                  <c:v>план 2021 года</c:v>
                </c:pt>
                <c:pt idx="4">
                  <c:v>план 2022 года</c:v>
                </c:pt>
                <c:pt idx="5">
                  <c:v>план 2023 года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2966.5</c:v>
                </c:pt>
                <c:pt idx="1">
                  <c:v>2970.9</c:v>
                </c:pt>
                <c:pt idx="2">
                  <c:v>2973.9</c:v>
                </c:pt>
                <c:pt idx="3">
                  <c:v>2977</c:v>
                </c:pt>
                <c:pt idx="4">
                  <c:v>3072</c:v>
                </c:pt>
                <c:pt idx="5">
                  <c:v>3152.9</c:v>
                </c:pt>
              </c:numCache>
            </c:numRef>
          </c:val>
        </c:ser>
        <c:shape val="cylinder"/>
        <c:axId val="93686784"/>
        <c:axId val="93696768"/>
        <c:axId val="88496320"/>
      </c:bar3DChart>
      <c:catAx>
        <c:axId val="93686784"/>
        <c:scaling>
          <c:orientation val="minMax"/>
        </c:scaling>
        <c:axPos val="b"/>
        <c:majorTickMark val="none"/>
        <c:tickLblPos val="nextTo"/>
        <c:crossAx val="93696768"/>
        <c:crosses val="autoZero"/>
        <c:auto val="1"/>
        <c:lblAlgn val="ctr"/>
        <c:lblOffset val="100"/>
        <c:noMultiLvlLbl val="1"/>
      </c:catAx>
      <c:valAx>
        <c:axId val="93696768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93686784"/>
        <c:crosses val="autoZero"/>
        <c:crossBetween val="between"/>
      </c:valAx>
      <c:serAx>
        <c:axId val="88496320"/>
        <c:scaling>
          <c:orientation val="minMax"/>
        </c:scaling>
        <c:delete val="1"/>
        <c:axPos val="b"/>
        <c:tickLblPos val="none"/>
        <c:crossAx val="93696768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570</c:v>
                </c:pt>
                <c:pt idx="1">
                  <c:v>349.6</c:v>
                </c:pt>
                <c:pt idx="2">
                  <c:v>1858.2</c:v>
                </c:pt>
                <c:pt idx="3">
                  <c:v>2.1</c:v>
                </c:pt>
                <c:pt idx="4">
                  <c:v>14.2</c:v>
                </c:pt>
                <c:pt idx="5">
                  <c:v>182.9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00FF00"/>
              </a:solidFill>
            </c:spPr>
          </c:dPt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592.70000000000005</c:v>
                </c:pt>
                <c:pt idx="1">
                  <c:v>393.1</c:v>
                </c:pt>
                <c:pt idx="2">
                  <c:v>1879.3</c:v>
                </c:pt>
                <c:pt idx="3">
                  <c:v>2.2000000000000002</c:v>
                </c:pt>
                <c:pt idx="4">
                  <c:v>14.8</c:v>
                </c:pt>
                <c:pt idx="5">
                  <c:v>189.9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FF99FF"/>
              </a:solidFill>
            </c:spPr>
          </c:dPt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617.6</c:v>
                </c:pt>
                <c:pt idx="1">
                  <c:v>440.9</c:v>
                </c:pt>
                <c:pt idx="2">
                  <c:v>1879.3</c:v>
                </c:pt>
                <c:pt idx="3">
                  <c:v>2.2999999999999998</c:v>
                </c:pt>
                <c:pt idx="4">
                  <c:v>15.4</c:v>
                </c:pt>
                <c:pt idx="5">
                  <c:v>197.4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</c:v>
                </c:pt>
                <c:pt idx="1">
                  <c:v>План 2020</c:v>
                </c:pt>
                <c:pt idx="2">
                  <c:v>План 2021</c:v>
                </c:pt>
                <c:pt idx="3">
                  <c:v>План 2022</c:v>
                </c:pt>
                <c:pt idx="4">
                  <c:v>План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237</c:v>
                </c:pt>
                <c:pt idx="1">
                  <c:v>387.9</c:v>
                </c:pt>
                <c:pt idx="2">
                  <c:v>349.6</c:v>
                </c:pt>
                <c:pt idx="3">
                  <c:v>393.1</c:v>
                </c:pt>
                <c:pt idx="4">
                  <c:v>440.9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факт 2019</c:v>
                </c:pt>
                <c:pt idx="1">
                  <c:v>План 2020</c:v>
                </c:pt>
                <c:pt idx="2">
                  <c:v>План 2021</c:v>
                </c:pt>
                <c:pt idx="3">
                  <c:v>План 2022</c:v>
                </c:pt>
                <c:pt idx="4">
                  <c:v>План 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факт 2019</c:v>
                </c:pt>
                <c:pt idx="1">
                  <c:v>План 2020</c:v>
                </c:pt>
                <c:pt idx="2">
                  <c:v>План 2021</c:v>
                </c:pt>
                <c:pt idx="3">
                  <c:v>План 2022</c:v>
                </c:pt>
                <c:pt idx="4">
                  <c:v>План 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133986176"/>
        <c:axId val="133987712"/>
        <c:axId val="124065536"/>
      </c:bar3DChart>
      <c:catAx>
        <c:axId val="133986176"/>
        <c:scaling>
          <c:orientation val="minMax"/>
        </c:scaling>
        <c:axPos val="b"/>
        <c:majorTickMark val="none"/>
        <c:tickLblPos val="nextTo"/>
        <c:crossAx val="133987712"/>
        <c:crosses val="autoZero"/>
        <c:auto val="1"/>
        <c:lblAlgn val="ctr"/>
        <c:lblOffset val="100"/>
        <c:noMultiLvlLbl val="1"/>
      </c:catAx>
      <c:valAx>
        <c:axId val="133987712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33986176"/>
        <c:crosses val="autoZero"/>
        <c:crossBetween val="between"/>
      </c:valAx>
      <c:serAx>
        <c:axId val="124065536"/>
        <c:scaling>
          <c:orientation val="minMax"/>
        </c:scaling>
        <c:delete val="1"/>
        <c:axPos val="b"/>
        <c:majorTickMark val="cross"/>
        <c:minorTickMark val="cross"/>
        <c:tickLblPos val="none"/>
        <c:crossAx val="133987712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/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 года</c:v>
                </c:pt>
                <c:pt idx="1">
                  <c:v>План 2020 года</c:v>
                </c:pt>
                <c:pt idx="2">
                  <c:v>План 2021 года</c:v>
                </c:pt>
                <c:pt idx="3">
                  <c:v>План 2022 года</c:v>
                </c:pt>
                <c:pt idx="4">
                  <c:v>План 2023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1876.4</c:v>
                </c:pt>
                <c:pt idx="1">
                  <c:v>1834.4</c:v>
                </c:pt>
                <c:pt idx="2">
                  <c:v>1858.2</c:v>
                </c:pt>
                <c:pt idx="3">
                  <c:v>1879.3</c:v>
                </c:pt>
                <c:pt idx="4">
                  <c:v>1879.3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 года</c:v>
                </c:pt>
                <c:pt idx="1">
                  <c:v>План 2020 года</c:v>
                </c:pt>
                <c:pt idx="2">
                  <c:v>План 2021 года</c:v>
                </c:pt>
                <c:pt idx="3">
                  <c:v>План 2022 года</c:v>
                </c:pt>
                <c:pt idx="4">
                  <c:v>План 2023 года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 года</c:v>
                </c:pt>
                <c:pt idx="1">
                  <c:v>План 2020 года</c:v>
                </c:pt>
                <c:pt idx="2">
                  <c:v>План 2021 года</c:v>
                </c:pt>
                <c:pt idx="3">
                  <c:v>План 2022 года</c:v>
                </c:pt>
                <c:pt idx="4">
                  <c:v>План 2023 года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Val val="1"/>
        </c:dLbls>
        <c:gapWidth val="95"/>
        <c:gapDepth val="95"/>
        <c:shape val="cylinder"/>
        <c:axId val="134105728"/>
        <c:axId val="134115712"/>
        <c:axId val="0"/>
      </c:bar3DChart>
      <c:catAx>
        <c:axId val="134105728"/>
        <c:scaling>
          <c:orientation val="minMax"/>
        </c:scaling>
        <c:axPos val="b"/>
        <c:numFmt formatCode="General" sourceLinked="1"/>
        <c:majorTickMark val="none"/>
        <c:tickLblPos val="nextTo"/>
        <c:crossAx val="134115712"/>
        <c:crosses val="autoZero"/>
        <c:auto val="1"/>
        <c:lblAlgn val="ctr"/>
        <c:lblOffset val="100"/>
        <c:noMultiLvlLbl val="1"/>
      </c:catAx>
      <c:valAx>
        <c:axId val="134115712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3410572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9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87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Лист1!$A$2:$A$5</c:f>
              <c:strCache>
                <c:ptCount val="3"/>
                <c:pt idx="0">
                  <c:v>0104</c:v>
                </c:pt>
                <c:pt idx="1">
                  <c:v>0113</c:v>
                </c:pt>
                <c:pt idx="2">
                  <c:v>0107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4278.2</c:v>
                </c:pt>
                <c:pt idx="1">
                  <c:v>79.400000000000006</c:v>
                </c:pt>
                <c:pt idx="2">
                  <c:v>124.2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9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87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Лист1!$A$2:$A$3</c:f>
              <c:strCache>
                <c:ptCount val="2"/>
                <c:pt idx="0">
                  <c:v>0104</c:v>
                </c:pt>
                <c:pt idx="1">
                  <c:v>0113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4050.2</c:v>
                </c:pt>
                <c:pt idx="1">
                  <c:v>192.3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08.12.20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</a:t>
            </a:r>
            <a:r>
              <a:rPr lang="ru-RU" dirty="0" smtClean="0"/>
              <a:t>бюджета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</a:t>
            </a:r>
            <a:r>
              <a:rPr lang="ru-RU" dirty="0" smtClean="0"/>
              <a:t>сельского поселения Дубовского района на 2021 год и на плановый период 2022 и 2023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686313818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525771558"/>
              </p:ext>
            </p:extLst>
          </p:nvPr>
        </p:nvGraphicFramePr>
        <p:xfrm>
          <a:off x="4000496" y="1071546"/>
          <a:ext cx="4572032" cy="300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</a:t>
            </a:r>
            <a:r>
              <a:rPr lang="ru-RU" sz="2400" dirty="0" err="1" smtClean="0"/>
              <a:t>Вербовологовского</a:t>
            </a:r>
            <a:r>
              <a:rPr lang="ru-RU" sz="2400" dirty="0" smtClean="0"/>
              <a:t>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2020                          2021           2022           2023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14923,5 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9059,1 тыс.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492,5 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82,9 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5946,0 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6026,9 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88,0 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0 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2021год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4278,2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79,4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Выборы – 124,2 тыс.рублей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318920043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4050,2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40,8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Условно-утвержденные расходы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151,5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4280356245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565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-4049,3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46,4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условно-утвержденные расходы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302,0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887659491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9134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СДК учреждениями культуры –в </a:t>
            </a:r>
            <a:r>
              <a:rPr lang="ru-RU" dirty="0" smtClean="0"/>
              <a:t>2021 году </a:t>
            </a:r>
            <a:r>
              <a:rPr lang="ru-RU" dirty="0" smtClean="0"/>
              <a:t>-    </a:t>
            </a:r>
            <a:r>
              <a:rPr lang="ru-RU" dirty="0" smtClean="0"/>
              <a:t>1563,6 </a:t>
            </a:r>
            <a:r>
              <a:rPr lang="ru-RU" dirty="0" smtClean="0"/>
              <a:t>тыс.рублей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2022году </a:t>
            </a:r>
            <a:r>
              <a:rPr lang="ru-RU" dirty="0"/>
              <a:t>-    </a:t>
            </a:r>
            <a:r>
              <a:rPr lang="ru-RU" dirty="0" smtClean="0"/>
              <a:t>897,5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2023году </a:t>
            </a:r>
            <a:r>
              <a:rPr lang="ru-RU" dirty="0"/>
              <a:t>-    </a:t>
            </a:r>
            <a:r>
              <a:rPr lang="ru-RU" dirty="0" smtClean="0"/>
              <a:t>862,6 </a:t>
            </a:r>
            <a:r>
              <a:rPr lang="ru-RU" dirty="0" smtClean="0"/>
              <a:t>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-1074,6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-388,9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-542,2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3643338" cy="57864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Расходы в </a:t>
            </a:r>
            <a:r>
              <a:rPr lang="ru-RU" sz="2000" dirty="0" err="1" smtClean="0"/>
              <a:t>Вербовологовском</a:t>
            </a:r>
            <a:r>
              <a:rPr lang="ru-RU" sz="2000" dirty="0" smtClean="0"/>
              <a:t> сельском поселении на обеспечение пожарной безопасности в </a:t>
            </a:r>
            <a:r>
              <a:rPr lang="ru-RU" sz="2000" dirty="0" smtClean="0"/>
              <a:t>2021 </a:t>
            </a:r>
            <a:r>
              <a:rPr lang="ru-RU" sz="2000" dirty="0" smtClean="0"/>
              <a:t>- </a:t>
            </a:r>
            <a:r>
              <a:rPr lang="ru-RU" sz="2000" dirty="0" smtClean="0"/>
              <a:t>2023 </a:t>
            </a:r>
            <a:r>
              <a:rPr lang="ru-RU" sz="2000" dirty="0" smtClean="0"/>
              <a:t>годах составят </a:t>
            </a:r>
            <a:r>
              <a:rPr lang="ru-RU" sz="2000" dirty="0" smtClean="0"/>
              <a:t>120,2 </a:t>
            </a:r>
            <a:r>
              <a:rPr lang="ru-RU" sz="2000" dirty="0" smtClean="0"/>
              <a:t>тыс.рублей</a:t>
            </a:r>
            <a:endParaRPr lang="ru-RU" sz="2000" dirty="0"/>
          </a:p>
        </p:txBody>
      </p:sp>
      <p:pic>
        <p:nvPicPr>
          <p:cNvPr id="8" name="Содержимое 7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500042"/>
            <a:ext cx="3977217" cy="2928958"/>
          </a:xfrm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786190"/>
            <a:ext cx="400052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</a:t>
            </a:r>
            <a:r>
              <a:rPr lang="ru-RU" sz="2800" dirty="0" smtClean="0"/>
              <a:t>2020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smtClean="0"/>
              <a:t>2023 </a:t>
            </a:r>
            <a:r>
              <a:rPr lang="ru-RU" sz="2800" dirty="0" smtClean="0"/>
              <a:t>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проекта местного </a:t>
            </a:r>
            <a:r>
              <a:rPr lang="ru-RU" sz="2800" dirty="0" smtClean="0"/>
              <a:t>бюджета на 2021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5999,0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9142,0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8682634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570,0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14,2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349,6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1858,2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2,1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171,5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</a:t>
                      </a:r>
                      <a:r>
                        <a:rPr lang="ru-RU" baseline="0" dirty="0" smtClean="0"/>
                        <a:t>3022,0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11,4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43491"/>
              </p:ext>
            </p:extLst>
          </p:nvPr>
        </p:nvGraphicFramePr>
        <p:xfrm>
          <a:off x="5214942" y="1857362"/>
          <a:ext cx="3533522" cy="489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4481,8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82,9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1664,3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1074,6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1563,6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3,5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190,0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проекта местного </a:t>
            </a:r>
            <a:r>
              <a:rPr lang="ru-RU" sz="2800" dirty="0" smtClean="0"/>
              <a:t>бюджета на плановый период 2022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2022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6034,0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2022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6034,0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8682634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592,7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14,8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393,1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1879,3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178,3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</a:t>
                      </a:r>
                      <a:r>
                        <a:rPr lang="ru-RU" baseline="0" dirty="0" smtClean="0"/>
                        <a:t>2962,0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43491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Общегосударственныественные</a:t>
                      </a:r>
                      <a:r>
                        <a:rPr lang="ru-RU" dirty="0" smtClean="0"/>
                        <a:t> вопросы </a:t>
                      </a:r>
                      <a:r>
                        <a:rPr lang="ru-RU" baseline="0" dirty="0" smtClean="0"/>
                        <a:t> 4242,5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88,0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55,3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321,8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388,9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897,5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проекта местного </a:t>
            </a:r>
            <a:r>
              <a:rPr lang="ru-RU" sz="2800" dirty="0" smtClean="0"/>
              <a:t>бюджета на плановый период </a:t>
            </a:r>
            <a:r>
              <a:rPr lang="ru-RU" sz="2800" dirty="0" smtClean="0"/>
              <a:t>2023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6026,9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6026,9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8682634"/>
              </p:ext>
            </p:extLst>
          </p:nvPr>
        </p:nvGraphicFramePr>
        <p:xfrm>
          <a:off x="251521" y="1857363"/>
          <a:ext cx="3963290" cy="502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617,6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15,4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440,9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1879,3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2,3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4904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185,5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2874,0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11,9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43491"/>
              </p:ext>
            </p:extLst>
          </p:nvPr>
        </p:nvGraphicFramePr>
        <p:xfrm>
          <a:off x="5214942" y="1857362"/>
          <a:ext cx="3533522" cy="487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4397,7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0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56,8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167,6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542,2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862,6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бюджета </a:t>
            </a:r>
            <a:r>
              <a:rPr lang="ru-RU" sz="3200" dirty="0" err="1" smtClean="0">
                <a:latin typeface="+mn-lt"/>
              </a:rPr>
              <a:t>Вербовологовского</a:t>
            </a:r>
            <a:r>
              <a:rPr lang="ru-RU" sz="3200" dirty="0" smtClean="0">
                <a:latin typeface="+mn-lt"/>
              </a:rPr>
              <a:t> сельского поселения    2019-2023 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926387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2019 год факт            2020г.  ожидаемое     2021 год план      2022 год план       2023 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36144781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на 2021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616450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на 2022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7904594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3236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2023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979647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1234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24951</TotalTime>
  <Words>602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ПРОЕКТ бюджета вербовологовского сельского поселения Дубовского района на 2021 год и на плановый период 2022 и 2023 годов</vt:lpstr>
      <vt:lpstr>Основные параметры проекта местного бюджета на 2021 год</vt:lpstr>
      <vt:lpstr>Основные параметры проекта местного бюджета на плановый период 2022 года</vt:lpstr>
      <vt:lpstr>Основные параметры проекта местного бюджета на плановый период 2023 года</vt:lpstr>
      <vt:lpstr>Динамика доходов бюджета Вербовологовского сельского поселения    2019-2023 годы</vt:lpstr>
      <vt:lpstr>Налоговые и неналоговые доходы местного бюджета</vt:lpstr>
      <vt:lpstr>Структура налоговых и неналоговых доходов проекта местного бюджета  на 2021 год</vt:lpstr>
      <vt:lpstr>Структура налоговых и неналоговых доходов проекта местного бюджета  на 2022 год</vt:lpstr>
      <vt:lpstr>Структура налоговых и неналоговых доходов проекта местного бюджета  2023 год</vt:lpstr>
      <vt:lpstr>Динамика поступлений имущественных налогов в местный бюджет                                         тыс.рублей</vt:lpstr>
      <vt:lpstr>Расходы местного бюджета ,формируемые в рамках муниципальных программ Вербовологовского сельского поселения и непрограммные расходы</vt:lpstr>
      <vt:lpstr>Раздел «Общегосударственные вопросы»на 2021год</vt:lpstr>
      <vt:lpstr>Раздел «Общегосударственные вопросы»на 2022 год</vt:lpstr>
      <vt:lpstr>Раздел «Общегосударственные вопросы»на 2023 год</vt:lpstr>
      <vt:lpstr>Расходы на Культуру</vt:lpstr>
      <vt:lpstr>Финансирование мероприятий по развитию жилищно-коммунальной инфраструктуры</vt:lpstr>
      <vt:lpstr>Слайд 17</vt:lpstr>
      <vt:lpstr>Структура Безвозмездных поступлений (в сопоставимых условиях) в 2020 -2023 годах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Пользователь</cp:lastModifiedBy>
  <cp:revision>242</cp:revision>
  <dcterms:created xsi:type="dcterms:W3CDTF">2015-12-04T10:25:22Z</dcterms:created>
  <dcterms:modified xsi:type="dcterms:W3CDTF">2020-12-08T05:26:04Z</dcterms:modified>
</cp:coreProperties>
</file>