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C3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54A26D-56CD-44CB-99DA-A32117D2631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3E2864-206B-4DB2-ADC2-0E1962AAED62}">
      <dgm:prSet phldrT="[Текст]" custT="1"/>
      <dgm:spPr/>
      <dgm:t>
        <a:bodyPr/>
        <a:lstStyle/>
        <a:p>
          <a:r>
            <a:rPr lang="ru-RU" sz="1100" b="1" dirty="0" smtClean="0"/>
            <a:t>БЮДЖЕТ – финансовые плановые доходы и расходы на определенный период для обеспечения задач и функций государства и местного самоуправления</a:t>
          </a:r>
          <a:endParaRPr lang="ru-RU" sz="1100" b="1" dirty="0"/>
        </a:p>
      </dgm:t>
    </dgm:pt>
    <dgm:pt modelId="{303D227E-7BD2-4AA1-94FA-1A638E1B2151}" type="parTrans" cxnId="{E42206AF-A5C1-4D68-AD2A-71D18141827F}">
      <dgm:prSet/>
      <dgm:spPr/>
      <dgm:t>
        <a:bodyPr/>
        <a:lstStyle/>
        <a:p>
          <a:endParaRPr lang="ru-RU"/>
        </a:p>
      </dgm:t>
    </dgm:pt>
    <dgm:pt modelId="{DD0E34F0-9CA0-46FE-B37D-CFDE03BE29E7}" type="sibTrans" cxnId="{E42206AF-A5C1-4D68-AD2A-71D18141827F}">
      <dgm:prSet/>
      <dgm:spPr/>
      <dgm:t>
        <a:bodyPr/>
        <a:lstStyle/>
        <a:p>
          <a:endParaRPr lang="ru-RU"/>
        </a:p>
      </dgm:t>
    </dgm:pt>
    <dgm:pt modelId="{4884ADA3-0245-47BB-BC39-DAA27D99A45F}">
      <dgm:prSet phldrT="[Текст]" custT="1"/>
      <dgm:spPr/>
      <dgm:t>
        <a:bodyPr/>
        <a:lstStyle/>
        <a:p>
          <a:r>
            <a:rPr lang="ru-RU" sz="1100" b="1" dirty="0" smtClean="0"/>
            <a:t>Бюджет муниципального образования</a:t>
          </a:r>
        </a:p>
        <a:p>
          <a:r>
            <a:rPr lang="ru-RU" sz="1100" b="1" dirty="0" smtClean="0"/>
            <a:t>1. Фонд денежных средств, предназначенный для финансирования функций, отнесенных к предметам ведения местного самоуправления. 2. Основной финансовый документ муниципального образования, поселения на текущий финансовый год, принимаемый высшим законодательным органом местного самоуправления</a:t>
          </a:r>
          <a:endParaRPr lang="ru-RU" sz="1100" b="1" dirty="0"/>
        </a:p>
      </dgm:t>
    </dgm:pt>
    <dgm:pt modelId="{5689A85F-2B3D-4178-B545-007564F447C5}" type="parTrans" cxnId="{7D433F2C-1758-4B92-BEB0-A5E5EF176E6F}">
      <dgm:prSet/>
      <dgm:spPr/>
      <dgm:t>
        <a:bodyPr/>
        <a:lstStyle/>
        <a:p>
          <a:endParaRPr lang="ru-RU"/>
        </a:p>
      </dgm:t>
    </dgm:pt>
    <dgm:pt modelId="{5BC15220-BCF9-42AE-8475-64D5AF44F888}" type="sibTrans" cxnId="{7D433F2C-1758-4B92-BEB0-A5E5EF176E6F}">
      <dgm:prSet/>
      <dgm:spPr/>
      <dgm:t>
        <a:bodyPr/>
        <a:lstStyle/>
        <a:p>
          <a:endParaRPr lang="ru-RU"/>
        </a:p>
      </dgm:t>
    </dgm:pt>
    <dgm:pt modelId="{979D4019-611E-4B44-83E9-8BF698269938}">
      <dgm:prSet phldrT="[Текст]" custT="1"/>
      <dgm:spPr/>
      <dgm:t>
        <a:bodyPr/>
        <a:lstStyle/>
        <a:p>
          <a:r>
            <a:rPr lang="ru-RU" sz="1100" b="1" dirty="0" smtClean="0"/>
            <a:t>Бюджетный процесс</a:t>
          </a:r>
        </a:p>
        <a:p>
          <a:r>
            <a:rPr lang="ru-RU" sz="1100" b="1" dirty="0" smtClean="0"/>
            <a:t>Деятельность по подготовке проектов бюджета, утверждению и исполнению бюджета, контролю за его исполнением, осуществлению бюджетного учета, составлению, внешней проверке, рассмотрению и утверждению бюджетной отчетности.</a:t>
          </a:r>
          <a:endParaRPr lang="ru-RU" sz="1100" b="1" dirty="0"/>
        </a:p>
      </dgm:t>
    </dgm:pt>
    <dgm:pt modelId="{4010A292-B49A-42F2-8FDD-B45DD57ABEA0}" type="parTrans" cxnId="{20710AFE-5A97-49C4-92A3-1FBC469DB91A}">
      <dgm:prSet/>
      <dgm:spPr/>
      <dgm:t>
        <a:bodyPr/>
        <a:lstStyle/>
        <a:p>
          <a:endParaRPr lang="ru-RU"/>
        </a:p>
      </dgm:t>
    </dgm:pt>
    <dgm:pt modelId="{5E2C30CF-C3B1-428A-B877-24AFC0E5956A}" type="sibTrans" cxnId="{20710AFE-5A97-49C4-92A3-1FBC469DB91A}">
      <dgm:prSet/>
      <dgm:spPr/>
      <dgm:t>
        <a:bodyPr/>
        <a:lstStyle/>
        <a:p>
          <a:endParaRPr lang="ru-RU"/>
        </a:p>
      </dgm:t>
    </dgm:pt>
    <dgm:pt modelId="{4EA21CD8-9379-4275-B644-53397BAA639E}">
      <dgm:prSet phldrT="[Текст]" custT="1"/>
      <dgm:spPr/>
      <dgm:t>
        <a:bodyPr/>
        <a:lstStyle/>
        <a:p>
          <a:r>
            <a:rPr lang="ru-RU" sz="1100" b="1" dirty="0" smtClean="0"/>
            <a:t>Бюджетные ассигнования</a:t>
          </a:r>
        </a:p>
        <a:p>
          <a:r>
            <a:rPr lang="ru-RU" sz="1100" b="1" dirty="0" smtClean="0"/>
            <a:t>Предельные объемы денежных средств, предусмотренные в соответствующем финансовом </a:t>
          </a:r>
          <a:endParaRPr lang="ru-RU" sz="1100" b="1" dirty="0"/>
        </a:p>
      </dgm:t>
    </dgm:pt>
    <dgm:pt modelId="{70FE27F4-2641-449F-96F8-113F3827B767}" type="parTrans" cxnId="{1154AADE-EF02-4C5D-AA3F-7C2FE3DD334A}">
      <dgm:prSet/>
      <dgm:spPr/>
      <dgm:t>
        <a:bodyPr/>
        <a:lstStyle/>
        <a:p>
          <a:endParaRPr lang="ru-RU"/>
        </a:p>
      </dgm:t>
    </dgm:pt>
    <dgm:pt modelId="{D3604624-6010-469E-A8F9-93361945ECF5}" type="sibTrans" cxnId="{1154AADE-EF02-4C5D-AA3F-7C2FE3DD334A}">
      <dgm:prSet/>
      <dgm:spPr/>
      <dgm:t>
        <a:bodyPr/>
        <a:lstStyle/>
        <a:p>
          <a:endParaRPr lang="ru-RU"/>
        </a:p>
      </dgm:t>
    </dgm:pt>
    <dgm:pt modelId="{60E7B6E7-D261-4EEC-AED3-94B81EC2A76E}">
      <dgm:prSet phldrT="[Текст]" custT="1"/>
      <dgm:spPr/>
      <dgm:t>
        <a:bodyPr/>
        <a:lstStyle/>
        <a:p>
          <a:r>
            <a:rPr lang="ru-RU" sz="1100" b="1" dirty="0" smtClean="0"/>
            <a:t>Участники бюджетного процесса:</a:t>
          </a:r>
        </a:p>
        <a:p>
          <a:r>
            <a:rPr lang="ru-RU" sz="1100" b="1" dirty="0" smtClean="0"/>
            <a:t>Субъекты, осуществляющие деятельность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</a:t>
          </a:r>
          <a:endParaRPr lang="ru-RU" sz="1100" b="1" dirty="0"/>
        </a:p>
      </dgm:t>
    </dgm:pt>
    <dgm:pt modelId="{A4749B95-1671-4DEB-BA20-DBFF5A814D8D}" type="parTrans" cxnId="{42AD48F8-F8DE-41B1-92CF-41AA5D4863CA}">
      <dgm:prSet/>
      <dgm:spPr/>
      <dgm:t>
        <a:bodyPr/>
        <a:lstStyle/>
        <a:p>
          <a:endParaRPr lang="ru-RU"/>
        </a:p>
      </dgm:t>
    </dgm:pt>
    <dgm:pt modelId="{869524C3-ED0E-4FD5-A558-76989F5C7C9F}" type="sibTrans" cxnId="{42AD48F8-F8DE-41B1-92CF-41AA5D4863CA}">
      <dgm:prSet/>
      <dgm:spPr/>
      <dgm:t>
        <a:bodyPr/>
        <a:lstStyle/>
        <a:p>
          <a:endParaRPr lang="ru-RU"/>
        </a:p>
      </dgm:t>
    </dgm:pt>
    <dgm:pt modelId="{883A2FCF-BBFE-41AC-8B56-4D8C1552912E}">
      <dgm:prSet phldrT="[Текст]" custT="1"/>
      <dgm:spPr/>
      <dgm:t>
        <a:bodyPr/>
        <a:lstStyle/>
        <a:p>
          <a:r>
            <a:rPr lang="ru-RU" sz="1100" b="1" dirty="0" smtClean="0"/>
            <a:t>Финансовый орган</a:t>
          </a:r>
        </a:p>
        <a:p>
          <a:r>
            <a:rPr lang="ru-RU" sz="1100" b="1" dirty="0" smtClean="0"/>
            <a:t>На федеральном уровне – Министерство финансов РФ. На уровне субъекта РФ – органы исполнительной власти субъектов РФ, (министерства финансов, департаменты финансов, управления финансов и др.). На местном уровне – органы (должностные лица) местных администраций, осуществляющие составление и организацию исполнения местных бюджетов (департаменты финансов, управления финансов, финансовые отделы) </a:t>
          </a:r>
          <a:endParaRPr lang="ru-RU" sz="1100" b="1" dirty="0"/>
        </a:p>
      </dgm:t>
    </dgm:pt>
    <dgm:pt modelId="{E6D77E1F-FCC3-4FE2-80D4-D4CF03995119}" type="parTrans" cxnId="{A074A331-8A98-486F-9CC5-ECF1FC51F1CD}">
      <dgm:prSet/>
      <dgm:spPr/>
      <dgm:t>
        <a:bodyPr/>
        <a:lstStyle/>
        <a:p>
          <a:endParaRPr lang="ru-RU"/>
        </a:p>
      </dgm:t>
    </dgm:pt>
    <dgm:pt modelId="{F9D671FF-DFF3-47EE-B1B7-2713C8EC999F}" type="sibTrans" cxnId="{A074A331-8A98-486F-9CC5-ECF1FC51F1CD}">
      <dgm:prSet/>
      <dgm:spPr/>
      <dgm:t>
        <a:bodyPr/>
        <a:lstStyle/>
        <a:p>
          <a:endParaRPr lang="ru-RU"/>
        </a:p>
      </dgm:t>
    </dgm:pt>
    <dgm:pt modelId="{E7D6FD8E-76BB-4599-9035-8C51A0D5A927}" type="pres">
      <dgm:prSet presAssocID="{A254A26D-56CD-44CB-99DA-A32117D263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628C75-310C-4CE8-8593-EAFCC58E865D}" type="pres">
      <dgm:prSet presAssocID="{013E2864-206B-4DB2-ADC2-0E1962AAED62}" presName="node" presStyleLbl="node1" presStyleIdx="0" presStyleCnt="6" custScaleY="99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B08C6-2087-4188-9755-6398547C9305}" type="pres">
      <dgm:prSet presAssocID="{DD0E34F0-9CA0-46FE-B37D-CFDE03BE29E7}" presName="sibTrans" presStyleCnt="0"/>
      <dgm:spPr/>
    </dgm:pt>
    <dgm:pt modelId="{D87AE681-758A-4120-A9EC-8A14791FE025}" type="pres">
      <dgm:prSet presAssocID="{4884ADA3-0245-47BB-BC39-DAA27D99A4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831FA-B0F3-4346-B7C9-A6310B0C9161}" type="pres">
      <dgm:prSet presAssocID="{5BC15220-BCF9-42AE-8475-64D5AF44F888}" presName="sibTrans" presStyleCnt="0"/>
      <dgm:spPr/>
    </dgm:pt>
    <dgm:pt modelId="{9A53A52A-2EDE-46E8-B39A-9C1F2DE80EE2}" type="pres">
      <dgm:prSet presAssocID="{979D4019-611E-4B44-83E9-8BF69826993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0A844-F17C-4C0C-BA00-95C212FEBB0A}" type="pres">
      <dgm:prSet presAssocID="{5E2C30CF-C3B1-428A-B877-24AFC0E5956A}" presName="sibTrans" presStyleCnt="0"/>
      <dgm:spPr/>
    </dgm:pt>
    <dgm:pt modelId="{BBAE0DA6-67CB-410E-B5F2-9672F19367D5}" type="pres">
      <dgm:prSet presAssocID="{4EA21CD8-9379-4275-B644-53397BAA639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08C44-A9F1-4D80-AD51-44A898CA04F8}" type="pres">
      <dgm:prSet presAssocID="{D3604624-6010-469E-A8F9-93361945ECF5}" presName="sibTrans" presStyleCnt="0"/>
      <dgm:spPr/>
    </dgm:pt>
    <dgm:pt modelId="{9E63DC11-3617-4761-9A1F-AAC1479C4E60}" type="pres">
      <dgm:prSet presAssocID="{60E7B6E7-D261-4EEC-AED3-94B81EC2A7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6B8A8-1049-49B3-AA93-648825C31F87}" type="pres">
      <dgm:prSet presAssocID="{869524C3-ED0E-4FD5-A558-76989F5C7C9F}" presName="sibTrans" presStyleCnt="0"/>
      <dgm:spPr/>
    </dgm:pt>
    <dgm:pt modelId="{A3EB3336-51D8-4202-A4A6-827B262DF0C4}" type="pres">
      <dgm:prSet presAssocID="{883A2FCF-BBFE-41AC-8B56-4D8C1552912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710AFE-5A97-49C4-92A3-1FBC469DB91A}" srcId="{A254A26D-56CD-44CB-99DA-A32117D26316}" destId="{979D4019-611E-4B44-83E9-8BF698269938}" srcOrd="2" destOrd="0" parTransId="{4010A292-B49A-42F2-8FDD-B45DD57ABEA0}" sibTransId="{5E2C30CF-C3B1-428A-B877-24AFC0E5956A}"/>
    <dgm:cxn modelId="{C8665270-AA1D-4A09-A5D9-DCE3A839420F}" type="presOf" srcId="{4884ADA3-0245-47BB-BC39-DAA27D99A45F}" destId="{D87AE681-758A-4120-A9EC-8A14791FE025}" srcOrd="0" destOrd="0" presId="urn:microsoft.com/office/officeart/2005/8/layout/default"/>
    <dgm:cxn modelId="{7D433F2C-1758-4B92-BEB0-A5E5EF176E6F}" srcId="{A254A26D-56CD-44CB-99DA-A32117D26316}" destId="{4884ADA3-0245-47BB-BC39-DAA27D99A45F}" srcOrd="1" destOrd="0" parTransId="{5689A85F-2B3D-4178-B545-007564F447C5}" sibTransId="{5BC15220-BCF9-42AE-8475-64D5AF44F888}"/>
    <dgm:cxn modelId="{708C659D-42C1-4AA2-8A4B-0013DEB34882}" type="presOf" srcId="{883A2FCF-BBFE-41AC-8B56-4D8C1552912E}" destId="{A3EB3336-51D8-4202-A4A6-827B262DF0C4}" srcOrd="0" destOrd="0" presId="urn:microsoft.com/office/officeart/2005/8/layout/default"/>
    <dgm:cxn modelId="{83DE9421-689F-4C3D-97B9-7D4AAB7F3A30}" type="presOf" srcId="{A254A26D-56CD-44CB-99DA-A32117D26316}" destId="{E7D6FD8E-76BB-4599-9035-8C51A0D5A927}" srcOrd="0" destOrd="0" presId="urn:microsoft.com/office/officeart/2005/8/layout/default"/>
    <dgm:cxn modelId="{AF398A27-8D0B-4AEE-A3EE-CFE0A8F29C02}" type="presOf" srcId="{013E2864-206B-4DB2-ADC2-0E1962AAED62}" destId="{61628C75-310C-4CE8-8593-EAFCC58E865D}" srcOrd="0" destOrd="0" presId="urn:microsoft.com/office/officeart/2005/8/layout/default"/>
    <dgm:cxn modelId="{42AD48F8-F8DE-41B1-92CF-41AA5D4863CA}" srcId="{A254A26D-56CD-44CB-99DA-A32117D26316}" destId="{60E7B6E7-D261-4EEC-AED3-94B81EC2A76E}" srcOrd="4" destOrd="0" parTransId="{A4749B95-1671-4DEB-BA20-DBFF5A814D8D}" sibTransId="{869524C3-ED0E-4FD5-A558-76989F5C7C9F}"/>
    <dgm:cxn modelId="{871F4751-321E-4760-A35B-509D3D9E276A}" type="presOf" srcId="{979D4019-611E-4B44-83E9-8BF698269938}" destId="{9A53A52A-2EDE-46E8-B39A-9C1F2DE80EE2}" srcOrd="0" destOrd="0" presId="urn:microsoft.com/office/officeart/2005/8/layout/default"/>
    <dgm:cxn modelId="{E42206AF-A5C1-4D68-AD2A-71D18141827F}" srcId="{A254A26D-56CD-44CB-99DA-A32117D26316}" destId="{013E2864-206B-4DB2-ADC2-0E1962AAED62}" srcOrd="0" destOrd="0" parTransId="{303D227E-7BD2-4AA1-94FA-1A638E1B2151}" sibTransId="{DD0E34F0-9CA0-46FE-B37D-CFDE03BE29E7}"/>
    <dgm:cxn modelId="{A074A331-8A98-486F-9CC5-ECF1FC51F1CD}" srcId="{A254A26D-56CD-44CB-99DA-A32117D26316}" destId="{883A2FCF-BBFE-41AC-8B56-4D8C1552912E}" srcOrd="5" destOrd="0" parTransId="{E6D77E1F-FCC3-4FE2-80D4-D4CF03995119}" sibTransId="{F9D671FF-DFF3-47EE-B1B7-2713C8EC999F}"/>
    <dgm:cxn modelId="{AB3E8327-2AFD-4564-8A92-544525FA6D8C}" type="presOf" srcId="{4EA21CD8-9379-4275-B644-53397BAA639E}" destId="{BBAE0DA6-67CB-410E-B5F2-9672F19367D5}" srcOrd="0" destOrd="0" presId="urn:microsoft.com/office/officeart/2005/8/layout/default"/>
    <dgm:cxn modelId="{74378B21-0EBB-46AB-B003-F113FD26DA12}" type="presOf" srcId="{60E7B6E7-D261-4EEC-AED3-94B81EC2A76E}" destId="{9E63DC11-3617-4761-9A1F-AAC1479C4E60}" srcOrd="0" destOrd="0" presId="urn:microsoft.com/office/officeart/2005/8/layout/default"/>
    <dgm:cxn modelId="{1154AADE-EF02-4C5D-AA3F-7C2FE3DD334A}" srcId="{A254A26D-56CD-44CB-99DA-A32117D26316}" destId="{4EA21CD8-9379-4275-B644-53397BAA639E}" srcOrd="3" destOrd="0" parTransId="{70FE27F4-2641-449F-96F8-113F3827B767}" sibTransId="{D3604624-6010-469E-A8F9-93361945ECF5}"/>
    <dgm:cxn modelId="{60B9B3D6-13AA-4F14-9AE0-E9B1DA959A4B}" type="presParOf" srcId="{E7D6FD8E-76BB-4599-9035-8C51A0D5A927}" destId="{61628C75-310C-4CE8-8593-EAFCC58E865D}" srcOrd="0" destOrd="0" presId="urn:microsoft.com/office/officeart/2005/8/layout/default"/>
    <dgm:cxn modelId="{FF4755B4-F50E-4C43-B85A-EA0A14A89B37}" type="presParOf" srcId="{E7D6FD8E-76BB-4599-9035-8C51A0D5A927}" destId="{EFDB08C6-2087-4188-9755-6398547C9305}" srcOrd="1" destOrd="0" presId="urn:microsoft.com/office/officeart/2005/8/layout/default"/>
    <dgm:cxn modelId="{A3B2C3CD-8E8C-4403-8A21-8547489DC447}" type="presParOf" srcId="{E7D6FD8E-76BB-4599-9035-8C51A0D5A927}" destId="{D87AE681-758A-4120-A9EC-8A14791FE025}" srcOrd="2" destOrd="0" presId="urn:microsoft.com/office/officeart/2005/8/layout/default"/>
    <dgm:cxn modelId="{974F3B8C-DECB-4585-BA02-AA290473DEAA}" type="presParOf" srcId="{E7D6FD8E-76BB-4599-9035-8C51A0D5A927}" destId="{C50831FA-B0F3-4346-B7C9-A6310B0C9161}" srcOrd="3" destOrd="0" presId="urn:microsoft.com/office/officeart/2005/8/layout/default"/>
    <dgm:cxn modelId="{9BC51F09-476C-4C0C-9E13-59489DD2CD23}" type="presParOf" srcId="{E7D6FD8E-76BB-4599-9035-8C51A0D5A927}" destId="{9A53A52A-2EDE-46E8-B39A-9C1F2DE80EE2}" srcOrd="4" destOrd="0" presId="urn:microsoft.com/office/officeart/2005/8/layout/default"/>
    <dgm:cxn modelId="{54418CE5-068A-4518-B2E1-E4CFD8F332D4}" type="presParOf" srcId="{E7D6FD8E-76BB-4599-9035-8C51A0D5A927}" destId="{2640A844-F17C-4C0C-BA00-95C212FEBB0A}" srcOrd="5" destOrd="0" presId="urn:microsoft.com/office/officeart/2005/8/layout/default"/>
    <dgm:cxn modelId="{1F86BE00-6F03-4617-99F1-F4944D879F10}" type="presParOf" srcId="{E7D6FD8E-76BB-4599-9035-8C51A0D5A927}" destId="{BBAE0DA6-67CB-410E-B5F2-9672F19367D5}" srcOrd="6" destOrd="0" presId="urn:microsoft.com/office/officeart/2005/8/layout/default"/>
    <dgm:cxn modelId="{6CE5BB63-5021-44ED-930D-59E0E31E618C}" type="presParOf" srcId="{E7D6FD8E-76BB-4599-9035-8C51A0D5A927}" destId="{31008C44-A9F1-4D80-AD51-44A898CA04F8}" srcOrd="7" destOrd="0" presId="urn:microsoft.com/office/officeart/2005/8/layout/default"/>
    <dgm:cxn modelId="{375FCC55-47CF-455D-BBC9-F90F1CE0D1F3}" type="presParOf" srcId="{E7D6FD8E-76BB-4599-9035-8C51A0D5A927}" destId="{9E63DC11-3617-4761-9A1F-AAC1479C4E60}" srcOrd="8" destOrd="0" presId="urn:microsoft.com/office/officeart/2005/8/layout/default"/>
    <dgm:cxn modelId="{0FFCB04A-B085-4D3E-ABC6-568AF1A069D2}" type="presParOf" srcId="{E7D6FD8E-76BB-4599-9035-8C51A0D5A927}" destId="{8E76B8A8-1049-49B3-AA93-648825C31F87}" srcOrd="9" destOrd="0" presId="urn:microsoft.com/office/officeart/2005/8/layout/default"/>
    <dgm:cxn modelId="{8F72F4CB-A315-4779-8F99-968A1AB725AD}" type="presParOf" srcId="{E7D6FD8E-76BB-4599-9035-8C51A0D5A927}" destId="{A3EB3336-51D8-4202-A4A6-827B262DF0C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54A26D-56CD-44CB-99DA-A32117D2631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3E2864-206B-4DB2-ADC2-0E1962AAED62}">
      <dgm:prSet phldrT="[Текст]" custT="1"/>
      <dgm:spPr/>
      <dgm:t>
        <a:bodyPr/>
        <a:lstStyle/>
        <a:p>
          <a:r>
            <a:rPr lang="ru-RU" sz="1100" b="1" dirty="0" smtClean="0"/>
            <a:t>Администратор доходов бюджета</a:t>
          </a:r>
        </a:p>
        <a:p>
          <a:r>
            <a:rPr lang="ru-RU" sz="1100" b="1" dirty="0" smtClean="0"/>
            <a:t>Орган государственной власти (местного самоуправления), орган управления государственным внебюджетным фондом, Центральный банк Российской Федерации, казенное учреждение, </a:t>
          </a:r>
          <a:endParaRPr lang="ru-RU" sz="1100" b="1" dirty="0"/>
        </a:p>
      </dgm:t>
    </dgm:pt>
    <dgm:pt modelId="{303D227E-7BD2-4AA1-94FA-1A638E1B2151}" type="parTrans" cxnId="{E42206AF-A5C1-4D68-AD2A-71D18141827F}">
      <dgm:prSet/>
      <dgm:spPr/>
      <dgm:t>
        <a:bodyPr/>
        <a:lstStyle/>
        <a:p>
          <a:endParaRPr lang="ru-RU"/>
        </a:p>
      </dgm:t>
    </dgm:pt>
    <dgm:pt modelId="{DD0E34F0-9CA0-46FE-B37D-CFDE03BE29E7}" type="sibTrans" cxnId="{E42206AF-A5C1-4D68-AD2A-71D18141827F}">
      <dgm:prSet/>
      <dgm:spPr/>
      <dgm:t>
        <a:bodyPr/>
        <a:lstStyle/>
        <a:p>
          <a:endParaRPr lang="ru-RU"/>
        </a:p>
      </dgm:t>
    </dgm:pt>
    <dgm:pt modelId="{4884ADA3-0245-47BB-BC39-DAA27D99A45F}">
      <dgm:prSet phldrT="[Текст]" custT="1"/>
      <dgm:spPr/>
      <dgm:t>
        <a:bodyPr/>
        <a:lstStyle/>
        <a:p>
          <a:r>
            <a:rPr lang="ru-RU" sz="1100" b="1" dirty="0" smtClean="0"/>
            <a:t>Бюджетная смета</a:t>
          </a:r>
        </a:p>
        <a:p>
          <a:r>
            <a:rPr lang="ru-RU" sz="1100" b="1" dirty="0" smtClean="0"/>
            <a:t>Документ, устанавливающий лимиты бюджетных обязательств казенного учреждения. Бюджетная смета представлена в разрезе кодов бюджетной классификации расходов.</a:t>
          </a:r>
        </a:p>
        <a:p>
          <a:endParaRPr lang="ru-RU" sz="1100" dirty="0"/>
        </a:p>
      </dgm:t>
    </dgm:pt>
    <dgm:pt modelId="{5689A85F-2B3D-4178-B545-007564F447C5}" type="parTrans" cxnId="{7D433F2C-1758-4B92-BEB0-A5E5EF176E6F}">
      <dgm:prSet/>
      <dgm:spPr/>
      <dgm:t>
        <a:bodyPr/>
        <a:lstStyle/>
        <a:p>
          <a:endParaRPr lang="ru-RU"/>
        </a:p>
      </dgm:t>
    </dgm:pt>
    <dgm:pt modelId="{5BC15220-BCF9-42AE-8475-64D5AF44F888}" type="sibTrans" cxnId="{7D433F2C-1758-4B92-BEB0-A5E5EF176E6F}">
      <dgm:prSet/>
      <dgm:spPr/>
      <dgm:t>
        <a:bodyPr/>
        <a:lstStyle/>
        <a:p>
          <a:endParaRPr lang="ru-RU"/>
        </a:p>
      </dgm:t>
    </dgm:pt>
    <dgm:pt modelId="{979D4019-611E-4B44-83E9-8BF698269938}">
      <dgm:prSet phldrT="[Текст]" custT="1"/>
      <dgm:spPr/>
      <dgm:t>
        <a:bodyPr/>
        <a:lstStyle/>
        <a:p>
          <a:r>
            <a:rPr lang="ru-RU" sz="1100" b="1" dirty="0" smtClean="0"/>
            <a:t>Бюджетные инвестиции</a:t>
          </a:r>
        </a:p>
        <a:p>
          <a:r>
            <a:rPr lang="ru-RU" sz="1100" b="1" dirty="0" smtClean="0"/>
            <a:t>Средства бюджета, направленные на приобретение, модернизацию государственного (муниципального</a:t>
          </a:r>
          <a:r>
            <a:rPr lang="ru-RU" sz="1100" b="0" dirty="0" smtClean="0"/>
            <a:t>) </a:t>
          </a:r>
          <a:endParaRPr lang="ru-RU" sz="1100" b="0" dirty="0"/>
        </a:p>
      </dgm:t>
    </dgm:pt>
    <dgm:pt modelId="{4010A292-B49A-42F2-8FDD-B45DD57ABEA0}" type="parTrans" cxnId="{20710AFE-5A97-49C4-92A3-1FBC469DB91A}">
      <dgm:prSet/>
      <dgm:spPr/>
      <dgm:t>
        <a:bodyPr/>
        <a:lstStyle/>
        <a:p>
          <a:endParaRPr lang="ru-RU"/>
        </a:p>
      </dgm:t>
    </dgm:pt>
    <dgm:pt modelId="{5E2C30CF-C3B1-428A-B877-24AFC0E5956A}" type="sibTrans" cxnId="{20710AFE-5A97-49C4-92A3-1FBC469DB91A}">
      <dgm:prSet/>
      <dgm:spPr/>
      <dgm:t>
        <a:bodyPr/>
        <a:lstStyle/>
        <a:p>
          <a:endParaRPr lang="ru-RU"/>
        </a:p>
      </dgm:t>
    </dgm:pt>
    <dgm:pt modelId="{4EA21CD8-9379-4275-B644-53397BAA639E}">
      <dgm:prSet phldrT="[Текст]" custT="1"/>
      <dgm:spPr/>
      <dgm:t>
        <a:bodyPr/>
        <a:lstStyle/>
        <a:p>
          <a:r>
            <a:rPr lang="ru-RU" sz="1100" b="1" dirty="0" smtClean="0"/>
            <a:t>Главный распорядитель бюджетных средств </a:t>
          </a:r>
        </a:p>
        <a:p>
          <a:r>
            <a:rPr lang="ru-RU" sz="1100" b="1" dirty="0" smtClean="0"/>
            <a:t>Орган государственной власти (местного самоуправления), орган управления государственным внебюджетным фондом, или наиболее значимое учреждение науки, образования, культуры и здравоохранения, напрямую получающий(ее) средства из бюджета и наделенный правом распределять их между подведомственными распорядителями и получателями бюджетных средств.</a:t>
          </a:r>
          <a:endParaRPr lang="ru-RU" sz="1100" b="1" dirty="0"/>
        </a:p>
      </dgm:t>
    </dgm:pt>
    <dgm:pt modelId="{70FE27F4-2641-449F-96F8-113F3827B767}" type="parTrans" cxnId="{1154AADE-EF02-4C5D-AA3F-7C2FE3DD334A}">
      <dgm:prSet/>
      <dgm:spPr/>
      <dgm:t>
        <a:bodyPr/>
        <a:lstStyle/>
        <a:p>
          <a:endParaRPr lang="ru-RU"/>
        </a:p>
      </dgm:t>
    </dgm:pt>
    <dgm:pt modelId="{D3604624-6010-469E-A8F9-93361945ECF5}" type="sibTrans" cxnId="{1154AADE-EF02-4C5D-AA3F-7C2FE3DD334A}">
      <dgm:prSet/>
      <dgm:spPr/>
      <dgm:t>
        <a:bodyPr/>
        <a:lstStyle/>
        <a:p>
          <a:endParaRPr lang="ru-RU"/>
        </a:p>
      </dgm:t>
    </dgm:pt>
    <dgm:pt modelId="{60E7B6E7-D261-4EEC-AED3-94B81EC2A76E}">
      <dgm:prSet phldrT="[Текст]" custT="1"/>
      <dgm:spPr/>
      <dgm:t>
        <a:bodyPr/>
        <a:lstStyle/>
        <a:p>
          <a:r>
            <a:rPr lang="ru-RU" sz="1100" b="1" dirty="0" smtClean="0"/>
            <a:t>Доходы бюджета - поступающие в бюджет денежные средства, за исключением средств, являющихся в соответствии с БК РФ источниками финансирования дефицита бюджета</a:t>
          </a:r>
          <a:endParaRPr lang="ru-RU" sz="1100" b="1" dirty="0"/>
        </a:p>
      </dgm:t>
    </dgm:pt>
    <dgm:pt modelId="{A4749B95-1671-4DEB-BA20-DBFF5A814D8D}" type="parTrans" cxnId="{42AD48F8-F8DE-41B1-92CF-41AA5D4863CA}">
      <dgm:prSet/>
      <dgm:spPr/>
      <dgm:t>
        <a:bodyPr/>
        <a:lstStyle/>
        <a:p>
          <a:endParaRPr lang="ru-RU"/>
        </a:p>
      </dgm:t>
    </dgm:pt>
    <dgm:pt modelId="{869524C3-ED0E-4FD5-A558-76989F5C7C9F}" type="sibTrans" cxnId="{42AD48F8-F8DE-41B1-92CF-41AA5D4863CA}">
      <dgm:prSet/>
      <dgm:spPr/>
      <dgm:t>
        <a:bodyPr/>
        <a:lstStyle/>
        <a:p>
          <a:endParaRPr lang="ru-RU"/>
        </a:p>
      </dgm:t>
    </dgm:pt>
    <dgm:pt modelId="{883A2FCF-BBFE-41AC-8B56-4D8C1552912E}">
      <dgm:prSet phldrT="[Текст]" custT="1"/>
      <dgm:spPr/>
      <dgm:t>
        <a:bodyPr/>
        <a:lstStyle/>
        <a:p>
          <a:r>
            <a:rPr lang="ru-RU" sz="1100" b="1" dirty="0" smtClean="0"/>
            <a:t>межбюджетные трансферты — средства, предоставляемые одним бюджетом бюджетной системы Российской Федерации другому бюджету бюджетной системы Российской Федерации</a:t>
          </a:r>
          <a:endParaRPr lang="ru-RU" sz="1000" b="1" dirty="0"/>
        </a:p>
      </dgm:t>
    </dgm:pt>
    <dgm:pt modelId="{E6D77E1F-FCC3-4FE2-80D4-D4CF03995119}" type="parTrans" cxnId="{A074A331-8A98-486F-9CC5-ECF1FC51F1CD}">
      <dgm:prSet/>
      <dgm:spPr/>
      <dgm:t>
        <a:bodyPr/>
        <a:lstStyle/>
        <a:p>
          <a:endParaRPr lang="ru-RU"/>
        </a:p>
      </dgm:t>
    </dgm:pt>
    <dgm:pt modelId="{F9D671FF-DFF3-47EE-B1B7-2713C8EC999F}" type="sibTrans" cxnId="{A074A331-8A98-486F-9CC5-ECF1FC51F1CD}">
      <dgm:prSet/>
      <dgm:spPr/>
      <dgm:t>
        <a:bodyPr/>
        <a:lstStyle/>
        <a:p>
          <a:endParaRPr lang="ru-RU"/>
        </a:p>
      </dgm:t>
    </dgm:pt>
    <dgm:pt modelId="{E7D6FD8E-76BB-4599-9035-8C51A0D5A927}" type="pres">
      <dgm:prSet presAssocID="{A254A26D-56CD-44CB-99DA-A32117D263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628C75-310C-4CE8-8593-EAFCC58E865D}" type="pres">
      <dgm:prSet presAssocID="{013E2864-206B-4DB2-ADC2-0E1962AAED62}" presName="node" presStyleLbl="node1" presStyleIdx="0" presStyleCnt="6" custScaleY="110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B08C6-2087-4188-9755-6398547C9305}" type="pres">
      <dgm:prSet presAssocID="{DD0E34F0-9CA0-46FE-B37D-CFDE03BE29E7}" presName="sibTrans" presStyleCnt="0"/>
      <dgm:spPr/>
    </dgm:pt>
    <dgm:pt modelId="{D87AE681-758A-4120-A9EC-8A14791FE025}" type="pres">
      <dgm:prSet presAssocID="{4884ADA3-0245-47BB-BC39-DAA27D99A4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831FA-B0F3-4346-B7C9-A6310B0C9161}" type="pres">
      <dgm:prSet presAssocID="{5BC15220-BCF9-42AE-8475-64D5AF44F888}" presName="sibTrans" presStyleCnt="0"/>
      <dgm:spPr/>
    </dgm:pt>
    <dgm:pt modelId="{9A53A52A-2EDE-46E8-B39A-9C1F2DE80EE2}" type="pres">
      <dgm:prSet presAssocID="{979D4019-611E-4B44-83E9-8BF69826993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0A844-F17C-4C0C-BA00-95C212FEBB0A}" type="pres">
      <dgm:prSet presAssocID="{5E2C30CF-C3B1-428A-B877-24AFC0E5956A}" presName="sibTrans" presStyleCnt="0"/>
      <dgm:spPr/>
    </dgm:pt>
    <dgm:pt modelId="{BBAE0DA6-67CB-410E-B5F2-9672F19367D5}" type="pres">
      <dgm:prSet presAssocID="{4EA21CD8-9379-4275-B644-53397BAA639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08C44-A9F1-4D80-AD51-44A898CA04F8}" type="pres">
      <dgm:prSet presAssocID="{D3604624-6010-469E-A8F9-93361945ECF5}" presName="sibTrans" presStyleCnt="0"/>
      <dgm:spPr/>
    </dgm:pt>
    <dgm:pt modelId="{9E63DC11-3617-4761-9A1F-AAC1479C4E60}" type="pres">
      <dgm:prSet presAssocID="{60E7B6E7-D261-4EEC-AED3-94B81EC2A7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6B8A8-1049-49B3-AA93-648825C31F87}" type="pres">
      <dgm:prSet presAssocID="{869524C3-ED0E-4FD5-A558-76989F5C7C9F}" presName="sibTrans" presStyleCnt="0"/>
      <dgm:spPr/>
    </dgm:pt>
    <dgm:pt modelId="{A3EB3336-51D8-4202-A4A6-827B262DF0C4}" type="pres">
      <dgm:prSet presAssocID="{883A2FCF-BBFE-41AC-8B56-4D8C1552912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710AFE-5A97-49C4-92A3-1FBC469DB91A}" srcId="{A254A26D-56CD-44CB-99DA-A32117D26316}" destId="{979D4019-611E-4B44-83E9-8BF698269938}" srcOrd="2" destOrd="0" parTransId="{4010A292-B49A-42F2-8FDD-B45DD57ABEA0}" sibTransId="{5E2C30CF-C3B1-428A-B877-24AFC0E5956A}"/>
    <dgm:cxn modelId="{12BF54EC-3A3D-4EA7-A6F4-8D2161F68D1A}" type="presOf" srcId="{883A2FCF-BBFE-41AC-8B56-4D8C1552912E}" destId="{A3EB3336-51D8-4202-A4A6-827B262DF0C4}" srcOrd="0" destOrd="0" presId="urn:microsoft.com/office/officeart/2005/8/layout/default"/>
    <dgm:cxn modelId="{7D433F2C-1758-4B92-BEB0-A5E5EF176E6F}" srcId="{A254A26D-56CD-44CB-99DA-A32117D26316}" destId="{4884ADA3-0245-47BB-BC39-DAA27D99A45F}" srcOrd="1" destOrd="0" parTransId="{5689A85F-2B3D-4178-B545-007564F447C5}" sibTransId="{5BC15220-BCF9-42AE-8475-64D5AF44F888}"/>
    <dgm:cxn modelId="{560690B9-9D20-46AD-8EE9-E52BB29D8F35}" type="presOf" srcId="{A254A26D-56CD-44CB-99DA-A32117D26316}" destId="{E7D6FD8E-76BB-4599-9035-8C51A0D5A927}" srcOrd="0" destOrd="0" presId="urn:microsoft.com/office/officeart/2005/8/layout/default"/>
    <dgm:cxn modelId="{3A09C712-242C-4DF3-AC06-B94CBA4393DA}" type="presOf" srcId="{013E2864-206B-4DB2-ADC2-0E1962AAED62}" destId="{61628C75-310C-4CE8-8593-EAFCC58E865D}" srcOrd="0" destOrd="0" presId="urn:microsoft.com/office/officeart/2005/8/layout/default"/>
    <dgm:cxn modelId="{42AD48F8-F8DE-41B1-92CF-41AA5D4863CA}" srcId="{A254A26D-56CD-44CB-99DA-A32117D26316}" destId="{60E7B6E7-D261-4EEC-AED3-94B81EC2A76E}" srcOrd="4" destOrd="0" parTransId="{A4749B95-1671-4DEB-BA20-DBFF5A814D8D}" sibTransId="{869524C3-ED0E-4FD5-A558-76989F5C7C9F}"/>
    <dgm:cxn modelId="{F4D47FAE-73DB-4A52-AF74-B549F42B077B}" type="presOf" srcId="{979D4019-611E-4B44-83E9-8BF698269938}" destId="{9A53A52A-2EDE-46E8-B39A-9C1F2DE80EE2}" srcOrd="0" destOrd="0" presId="urn:microsoft.com/office/officeart/2005/8/layout/default"/>
    <dgm:cxn modelId="{E42206AF-A5C1-4D68-AD2A-71D18141827F}" srcId="{A254A26D-56CD-44CB-99DA-A32117D26316}" destId="{013E2864-206B-4DB2-ADC2-0E1962AAED62}" srcOrd="0" destOrd="0" parTransId="{303D227E-7BD2-4AA1-94FA-1A638E1B2151}" sibTransId="{DD0E34F0-9CA0-46FE-B37D-CFDE03BE29E7}"/>
    <dgm:cxn modelId="{A074A331-8A98-486F-9CC5-ECF1FC51F1CD}" srcId="{A254A26D-56CD-44CB-99DA-A32117D26316}" destId="{883A2FCF-BBFE-41AC-8B56-4D8C1552912E}" srcOrd="5" destOrd="0" parTransId="{E6D77E1F-FCC3-4FE2-80D4-D4CF03995119}" sibTransId="{F9D671FF-DFF3-47EE-B1B7-2713C8EC999F}"/>
    <dgm:cxn modelId="{F1663972-C8CC-46DD-9241-BD32BA0819B6}" type="presOf" srcId="{4EA21CD8-9379-4275-B644-53397BAA639E}" destId="{BBAE0DA6-67CB-410E-B5F2-9672F19367D5}" srcOrd="0" destOrd="0" presId="urn:microsoft.com/office/officeart/2005/8/layout/default"/>
    <dgm:cxn modelId="{C292B546-61AF-43D7-9850-DF530B0F3918}" type="presOf" srcId="{4884ADA3-0245-47BB-BC39-DAA27D99A45F}" destId="{D87AE681-758A-4120-A9EC-8A14791FE025}" srcOrd="0" destOrd="0" presId="urn:microsoft.com/office/officeart/2005/8/layout/default"/>
    <dgm:cxn modelId="{62224BE9-84B8-4DBA-A74A-C5DF04A29859}" type="presOf" srcId="{60E7B6E7-D261-4EEC-AED3-94B81EC2A76E}" destId="{9E63DC11-3617-4761-9A1F-AAC1479C4E60}" srcOrd="0" destOrd="0" presId="urn:microsoft.com/office/officeart/2005/8/layout/default"/>
    <dgm:cxn modelId="{1154AADE-EF02-4C5D-AA3F-7C2FE3DD334A}" srcId="{A254A26D-56CD-44CB-99DA-A32117D26316}" destId="{4EA21CD8-9379-4275-B644-53397BAA639E}" srcOrd="3" destOrd="0" parTransId="{70FE27F4-2641-449F-96F8-113F3827B767}" sibTransId="{D3604624-6010-469E-A8F9-93361945ECF5}"/>
    <dgm:cxn modelId="{BFC1B353-ADD6-4CCC-A459-E1EDC88FB95B}" type="presParOf" srcId="{E7D6FD8E-76BB-4599-9035-8C51A0D5A927}" destId="{61628C75-310C-4CE8-8593-EAFCC58E865D}" srcOrd="0" destOrd="0" presId="urn:microsoft.com/office/officeart/2005/8/layout/default"/>
    <dgm:cxn modelId="{31A44CEF-3611-4729-A6D4-C3A5E39A7062}" type="presParOf" srcId="{E7D6FD8E-76BB-4599-9035-8C51A0D5A927}" destId="{EFDB08C6-2087-4188-9755-6398547C9305}" srcOrd="1" destOrd="0" presId="urn:microsoft.com/office/officeart/2005/8/layout/default"/>
    <dgm:cxn modelId="{3EE0BA62-1A3C-4091-83F4-4F19316D83ED}" type="presParOf" srcId="{E7D6FD8E-76BB-4599-9035-8C51A0D5A927}" destId="{D87AE681-758A-4120-A9EC-8A14791FE025}" srcOrd="2" destOrd="0" presId="urn:microsoft.com/office/officeart/2005/8/layout/default"/>
    <dgm:cxn modelId="{2D279978-7571-43E0-83FC-4663A2F4B273}" type="presParOf" srcId="{E7D6FD8E-76BB-4599-9035-8C51A0D5A927}" destId="{C50831FA-B0F3-4346-B7C9-A6310B0C9161}" srcOrd="3" destOrd="0" presId="urn:microsoft.com/office/officeart/2005/8/layout/default"/>
    <dgm:cxn modelId="{5B601ED1-AC05-4D74-8C68-E8CD8C8D0E6C}" type="presParOf" srcId="{E7D6FD8E-76BB-4599-9035-8C51A0D5A927}" destId="{9A53A52A-2EDE-46E8-B39A-9C1F2DE80EE2}" srcOrd="4" destOrd="0" presId="urn:microsoft.com/office/officeart/2005/8/layout/default"/>
    <dgm:cxn modelId="{2D286C37-CBAD-4F07-9FB6-9B01D4EBFDEA}" type="presParOf" srcId="{E7D6FD8E-76BB-4599-9035-8C51A0D5A927}" destId="{2640A844-F17C-4C0C-BA00-95C212FEBB0A}" srcOrd="5" destOrd="0" presId="urn:microsoft.com/office/officeart/2005/8/layout/default"/>
    <dgm:cxn modelId="{E9A10DAC-5FD3-490B-8993-FC2815061C29}" type="presParOf" srcId="{E7D6FD8E-76BB-4599-9035-8C51A0D5A927}" destId="{BBAE0DA6-67CB-410E-B5F2-9672F19367D5}" srcOrd="6" destOrd="0" presId="urn:microsoft.com/office/officeart/2005/8/layout/default"/>
    <dgm:cxn modelId="{1152B891-28C4-4416-BD1E-A3551D4037D7}" type="presParOf" srcId="{E7D6FD8E-76BB-4599-9035-8C51A0D5A927}" destId="{31008C44-A9F1-4D80-AD51-44A898CA04F8}" srcOrd="7" destOrd="0" presId="urn:microsoft.com/office/officeart/2005/8/layout/default"/>
    <dgm:cxn modelId="{0BA14B3D-2B7E-46B6-B06B-028CF1CE2724}" type="presParOf" srcId="{E7D6FD8E-76BB-4599-9035-8C51A0D5A927}" destId="{9E63DC11-3617-4761-9A1F-AAC1479C4E60}" srcOrd="8" destOrd="0" presId="urn:microsoft.com/office/officeart/2005/8/layout/default"/>
    <dgm:cxn modelId="{CDF1940A-C856-48C2-A504-D8719C422852}" type="presParOf" srcId="{E7D6FD8E-76BB-4599-9035-8C51A0D5A927}" destId="{8E76B8A8-1049-49B3-AA93-648825C31F87}" srcOrd="9" destOrd="0" presId="urn:microsoft.com/office/officeart/2005/8/layout/default"/>
    <dgm:cxn modelId="{293FA0B5-6E24-4799-9F7F-E7FA7FCE0D84}" type="presParOf" srcId="{E7D6FD8E-76BB-4599-9035-8C51A0D5A927}" destId="{A3EB3336-51D8-4202-A4A6-827B262DF0C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54A26D-56CD-44CB-99DA-A32117D2631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3E2864-206B-4DB2-ADC2-0E1962AAED62}">
      <dgm:prSet phldrT="[Текст]" custT="1"/>
      <dgm:spPr/>
      <dgm:t>
        <a:bodyPr/>
        <a:lstStyle/>
        <a:p>
          <a:r>
            <a:rPr lang="ru-RU" sz="1100" b="1" dirty="0" smtClean="0"/>
            <a:t>налоговые доходы — обязательные, безвозмездные, безвозвратные платежи в пользу бюджета, </a:t>
          </a:r>
        </a:p>
        <a:p>
          <a:r>
            <a:rPr lang="ru-RU" sz="1100" b="1" dirty="0" smtClean="0"/>
            <a:t>Неналоговые доходы – доходы от использования и продажи  муниципального имущества; доходы, полученные в результате применения мер гражданско-правовой, административной и уголовной ответственности; прочие неналоговые доходы</a:t>
          </a:r>
          <a:endParaRPr lang="ru-RU" sz="1100" b="1" dirty="0"/>
        </a:p>
      </dgm:t>
    </dgm:pt>
    <dgm:pt modelId="{303D227E-7BD2-4AA1-94FA-1A638E1B2151}" type="parTrans" cxnId="{E42206AF-A5C1-4D68-AD2A-71D18141827F}">
      <dgm:prSet/>
      <dgm:spPr/>
      <dgm:t>
        <a:bodyPr/>
        <a:lstStyle/>
        <a:p>
          <a:endParaRPr lang="ru-RU"/>
        </a:p>
      </dgm:t>
    </dgm:pt>
    <dgm:pt modelId="{DD0E34F0-9CA0-46FE-B37D-CFDE03BE29E7}" type="sibTrans" cxnId="{E42206AF-A5C1-4D68-AD2A-71D18141827F}">
      <dgm:prSet/>
      <dgm:spPr/>
      <dgm:t>
        <a:bodyPr/>
        <a:lstStyle/>
        <a:p>
          <a:endParaRPr lang="ru-RU"/>
        </a:p>
      </dgm:t>
    </dgm:pt>
    <dgm:pt modelId="{4884ADA3-0245-47BB-BC39-DAA27D99A45F}">
      <dgm:prSet phldrT="[Текст]" custT="1"/>
      <dgm:spPr/>
      <dgm:t>
        <a:bodyPr/>
        <a:lstStyle/>
        <a:p>
          <a:r>
            <a:rPr lang="ru-RU" sz="1100" b="1" dirty="0" smtClean="0"/>
            <a:t>налогоплательщики и плательщики сборов — организации и физические лица, на которых в соответствии с Налоговым кодексом РФ возложена обязанность уплачивать соответственно налоги и (или) сборы.</a:t>
          </a:r>
        </a:p>
        <a:p>
          <a:endParaRPr lang="ru-RU" sz="1100" dirty="0"/>
        </a:p>
      </dgm:t>
    </dgm:pt>
    <dgm:pt modelId="{5689A85F-2B3D-4178-B545-007564F447C5}" type="parTrans" cxnId="{7D433F2C-1758-4B92-BEB0-A5E5EF176E6F}">
      <dgm:prSet/>
      <dgm:spPr/>
      <dgm:t>
        <a:bodyPr/>
        <a:lstStyle/>
        <a:p>
          <a:endParaRPr lang="ru-RU"/>
        </a:p>
      </dgm:t>
    </dgm:pt>
    <dgm:pt modelId="{5BC15220-BCF9-42AE-8475-64D5AF44F888}" type="sibTrans" cxnId="{7D433F2C-1758-4B92-BEB0-A5E5EF176E6F}">
      <dgm:prSet/>
      <dgm:spPr/>
      <dgm:t>
        <a:bodyPr/>
        <a:lstStyle/>
        <a:p>
          <a:endParaRPr lang="ru-RU"/>
        </a:p>
      </dgm:t>
    </dgm:pt>
    <dgm:pt modelId="{979D4019-611E-4B44-83E9-8BF698269938}">
      <dgm:prSet phldrT="[Текст]" custT="1"/>
      <dgm:spPr/>
      <dgm:t>
        <a:bodyPr/>
        <a:lstStyle/>
        <a:p>
          <a:r>
            <a:rPr lang="ru-RU" sz="1100" b="1" dirty="0" smtClean="0"/>
            <a:t>собственные доходы бюджета — зачисляемые в бюджет в соответствии с бюджетным законодательством Российской Федерации и законодательством о налогах и сборах налоговые доходы, неналоговые доходы и доходы, полученные в виде безвозмездных и безвозвратных перечислений, за исключением субвенций</a:t>
          </a:r>
          <a:endParaRPr lang="ru-RU" sz="1100" b="1" dirty="0"/>
        </a:p>
      </dgm:t>
    </dgm:pt>
    <dgm:pt modelId="{4010A292-B49A-42F2-8FDD-B45DD57ABEA0}" type="parTrans" cxnId="{20710AFE-5A97-49C4-92A3-1FBC469DB91A}">
      <dgm:prSet/>
      <dgm:spPr/>
      <dgm:t>
        <a:bodyPr/>
        <a:lstStyle/>
        <a:p>
          <a:endParaRPr lang="ru-RU"/>
        </a:p>
      </dgm:t>
    </dgm:pt>
    <dgm:pt modelId="{5E2C30CF-C3B1-428A-B877-24AFC0E5956A}" type="sibTrans" cxnId="{20710AFE-5A97-49C4-92A3-1FBC469DB91A}">
      <dgm:prSet/>
      <dgm:spPr/>
      <dgm:t>
        <a:bodyPr/>
        <a:lstStyle/>
        <a:p>
          <a:endParaRPr lang="ru-RU"/>
        </a:p>
      </dgm:t>
    </dgm:pt>
    <dgm:pt modelId="{4EA21CD8-9379-4275-B644-53397BAA639E}">
      <dgm:prSet phldrT="[Текст]" custT="1"/>
      <dgm:spPr/>
      <dgm:t>
        <a:bodyPr/>
        <a:lstStyle/>
        <a:p>
          <a:r>
            <a:rPr lang="ru-RU" sz="1100" b="1" dirty="0" smtClean="0"/>
            <a:t>Безвозмездные поступления – средства, поступающие в бюджет от других бюджетов в форме субсидий, дотаций, субвенций или иных межбюджетных трансфертов, а также от физических и юридических лиц на безвозмездной основе, в том числе добровольные пожертвования</a:t>
          </a:r>
          <a:endParaRPr lang="ru-RU" sz="1100" b="1" dirty="0"/>
        </a:p>
      </dgm:t>
    </dgm:pt>
    <dgm:pt modelId="{70FE27F4-2641-449F-96F8-113F3827B767}" type="parTrans" cxnId="{1154AADE-EF02-4C5D-AA3F-7C2FE3DD334A}">
      <dgm:prSet/>
      <dgm:spPr/>
      <dgm:t>
        <a:bodyPr/>
        <a:lstStyle/>
        <a:p>
          <a:endParaRPr lang="ru-RU"/>
        </a:p>
      </dgm:t>
    </dgm:pt>
    <dgm:pt modelId="{D3604624-6010-469E-A8F9-93361945ECF5}" type="sibTrans" cxnId="{1154AADE-EF02-4C5D-AA3F-7C2FE3DD334A}">
      <dgm:prSet/>
      <dgm:spPr/>
      <dgm:t>
        <a:bodyPr/>
        <a:lstStyle/>
        <a:p>
          <a:endParaRPr lang="ru-RU"/>
        </a:p>
      </dgm:t>
    </dgm:pt>
    <dgm:pt modelId="{60E7B6E7-D261-4EEC-AED3-94B81EC2A76E}">
      <dgm:prSet phldrT="[Текст]" custT="1"/>
      <dgm:spPr/>
      <dgm:t>
        <a:bodyPr/>
        <a:lstStyle/>
        <a:p>
          <a:r>
            <a:rPr lang="ru-RU" sz="1100" b="1" dirty="0" smtClean="0"/>
            <a:t>Дотации – денежные средства, выделяемые на безвозмездной и безвозвратной основе из федерального и региональных бюджетов для поддержки региональных и местных бюджетов при недостаточности их собственных доходов без установления направлений целевого их использования</a:t>
          </a:r>
          <a:endParaRPr lang="ru-RU" sz="1100" dirty="0"/>
        </a:p>
      </dgm:t>
    </dgm:pt>
    <dgm:pt modelId="{A4749B95-1671-4DEB-BA20-DBFF5A814D8D}" type="parTrans" cxnId="{42AD48F8-F8DE-41B1-92CF-41AA5D4863CA}">
      <dgm:prSet/>
      <dgm:spPr/>
      <dgm:t>
        <a:bodyPr/>
        <a:lstStyle/>
        <a:p>
          <a:endParaRPr lang="ru-RU"/>
        </a:p>
      </dgm:t>
    </dgm:pt>
    <dgm:pt modelId="{869524C3-ED0E-4FD5-A558-76989F5C7C9F}" type="sibTrans" cxnId="{42AD48F8-F8DE-41B1-92CF-41AA5D4863CA}">
      <dgm:prSet/>
      <dgm:spPr/>
      <dgm:t>
        <a:bodyPr/>
        <a:lstStyle/>
        <a:p>
          <a:endParaRPr lang="ru-RU"/>
        </a:p>
      </dgm:t>
    </dgm:pt>
    <dgm:pt modelId="{883A2FCF-BBFE-41AC-8B56-4D8C1552912E}">
      <dgm:prSet phldrT="[Текст]" custT="1"/>
      <dgm:spPr/>
      <dgm:t>
        <a:bodyPr/>
        <a:lstStyle/>
        <a:p>
          <a:r>
            <a:rPr lang="ru-RU" sz="1100" b="1" dirty="0" smtClean="0"/>
            <a:t>Субвенции – средства, предоставляемые из вышестоящего бюджета нижестоящему бюджету для финансирования расходов при выполнении отдельных переданных полномочий органов власти</a:t>
          </a:r>
          <a:endParaRPr lang="ru-RU" sz="1000" dirty="0"/>
        </a:p>
      </dgm:t>
    </dgm:pt>
    <dgm:pt modelId="{E6D77E1F-FCC3-4FE2-80D4-D4CF03995119}" type="parTrans" cxnId="{A074A331-8A98-486F-9CC5-ECF1FC51F1CD}">
      <dgm:prSet/>
      <dgm:spPr/>
      <dgm:t>
        <a:bodyPr/>
        <a:lstStyle/>
        <a:p>
          <a:endParaRPr lang="ru-RU"/>
        </a:p>
      </dgm:t>
    </dgm:pt>
    <dgm:pt modelId="{F9D671FF-DFF3-47EE-B1B7-2713C8EC999F}" type="sibTrans" cxnId="{A074A331-8A98-486F-9CC5-ECF1FC51F1CD}">
      <dgm:prSet/>
      <dgm:spPr/>
      <dgm:t>
        <a:bodyPr/>
        <a:lstStyle/>
        <a:p>
          <a:endParaRPr lang="ru-RU"/>
        </a:p>
      </dgm:t>
    </dgm:pt>
    <dgm:pt modelId="{E7D6FD8E-76BB-4599-9035-8C51A0D5A927}" type="pres">
      <dgm:prSet presAssocID="{A254A26D-56CD-44CB-99DA-A32117D263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628C75-310C-4CE8-8593-EAFCC58E865D}" type="pres">
      <dgm:prSet presAssocID="{013E2864-206B-4DB2-ADC2-0E1962AAED62}" presName="node" presStyleLbl="node1" presStyleIdx="0" presStyleCnt="6" custScaleY="110672" custLinFactNeighborX="617" custLinFactNeighborY="-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B08C6-2087-4188-9755-6398547C9305}" type="pres">
      <dgm:prSet presAssocID="{DD0E34F0-9CA0-46FE-B37D-CFDE03BE29E7}" presName="sibTrans" presStyleCnt="0"/>
      <dgm:spPr/>
    </dgm:pt>
    <dgm:pt modelId="{D87AE681-758A-4120-A9EC-8A14791FE025}" type="pres">
      <dgm:prSet presAssocID="{4884ADA3-0245-47BB-BC39-DAA27D99A4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831FA-B0F3-4346-B7C9-A6310B0C9161}" type="pres">
      <dgm:prSet presAssocID="{5BC15220-BCF9-42AE-8475-64D5AF44F888}" presName="sibTrans" presStyleCnt="0"/>
      <dgm:spPr/>
    </dgm:pt>
    <dgm:pt modelId="{9A53A52A-2EDE-46E8-B39A-9C1F2DE80EE2}" type="pres">
      <dgm:prSet presAssocID="{979D4019-611E-4B44-83E9-8BF69826993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0A844-F17C-4C0C-BA00-95C212FEBB0A}" type="pres">
      <dgm:prSet presAssocID="{5E2C30CF-C3B1-428A-B877-24AFC0E5956A}" presName="sibTrans" presStyleCnt="0"/>
      <dgm:spPr/>
    </dgm:pt>
    <dgm:pt modelId="{BBAE0DA6-67CB-410E-B5F2-9672F19367D5}" type="pres">
      <dgm:prSet presAssocID="{4EA21CD8-9379-4275-B644-53397BAA639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08C44-A9F1-4D80-AD51-44A898CA04F8}" type="pres">
      <dgm:prSet presAssocID="{D3604624-6010-469E-A8F9-93361945ECF5}" presName="sibTrans" presStyleCnt="0"/>
      <dgm:spPr/>
    </dgm:pt>
    <dgm:pt modelId="{9E63DC11-3617-4761-9A1F-AAC1479C4E60}" type="pres">
      <dgm:prSet presAssocID="{60E7B6E7-D261-4EEC-AED3-94B81EC2A7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6B8A8-1049-49B3-AA93-648825C31F87}" type="pres">
      <dgm:prSet presAssocID="{869524C3-ED0E-4FD5-A558-76989F5C7C9F}" presName="sibTrans" presStyleCnt="0"/>
      <dgm:spPr/>
    </dgm:pt>
    <dgm:pt modelId="{A3EB3336-51D8-4202-A4A6-827B262DF0C4}" type="pres">
      <dgm:prSet presAssocID="{883A2FCF-BBFE-41AC-8B56-4D8C1552912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710AFE-5A97-49C4-92A3-1FBC469DB91A}" srcId="{A254A26D-56CD-44CB-99DA-A32117D26316}" destId="{979D4019-611E-4B44-83E9-8BF698269938}" srcOrd="2" destOrd="0" parTransId="{4010A292-B49A-42F2-8FDD-B45DD57ABEA0}" sibTransId="{5E2C30CF-C3B1-428A-B877-24AFC0E5956A}"/>
    <dgm:cxn modelId="{3388AF80-17D8-4B87-A18E-372C01C90FB8}" type="presOf" srcId="{979D4019-611E-4B44-83E9-8BF698269938}" destId="{9A53A52A-2EDE-46E8-B39A-9C1F2DE80EE2}" srcOrd="0" destOrd="0" presId="urn:microsoft.com/office/officeart/2005/8/layout/default"/>
    <dgm:cxn modelId="{7D433F2C-1758-4B92-BEB0-A5E5EF176E6F}" srcId="{A254A26D-56CD-44CB-99DA-A32117D26316}" destId="{4884ADA3-0245-47BB-BC39-DAA27D99A45F}" srcOrd="1" destOrd="0" parTransId="{5689A85F-2B3D-4178-B545-007564F447C5}" sibTransId="{5BC15220-BCF9-42AE-8475-64D5AF44F888}"/>
    <dgm:cxn modelId="{42AD48F8-F8DE-41B1-92CF-41AA5D4863CA}" srcId="{A254A26D-56CD-44CB-99DA-A32117D26316}" destId="{60E7B6E7-D261-4EEC-AED3-94B81EC2A76E}" srcOrd="4" destOrd="0" parTransId="{A4749B95-1671-4DEB-BA20-DBFF5A814D8D}" sibTransId="{869524C3-ED0E-4FD5-A558-76989F5C7C9F}"/>
    <dgm:cxn modelId="{9F50C343-B6CD-4C99-BFFB-C2095A985CC7}" type="presOf" srcId="{60E7B6E7-D261-4EEC-AED3-94B81EC2A76E}" destId="{9E63DC11-3617-4761-9A1F-AAC1479C4E60}" srcOrd="0" destOrd="0" presId="urn:microsoft.com/office/officeart/2005/8/layout/default"/>
    <dgm:cxn modelId="{ACC4316C-F6F7-4F22-A59A-9999EB6DAE44}" type="presOf" srcId="{4EA21CD8-9379-4275-B644-53397BAA639E}" destId="{BBAE0DA6-67CB-410E-B5F2-9672F19367D5}" srcOrd="0" destOrd="0" presId="urn:microsoft.com/office/officeart/2005/8/layout/default"/>
    <dgm:cxn modelId="{E42206AF-A5C1-4D68-AD2A-71D18141827F}" srcId="{A254A26D-56CD-44CB-99DA-A32117D26316}" destId="{013E2864-206B-4DB2-ADC2-0E1962AAED62}" srcOrd="0" destOrd="0" parTransId="{303D227E-7BD2-4AA1-94FA-1A638E1B2151}" sibTransId="{DD0E34F0-9CA0-46FE-B37D-CFDE03BE29E7}"/>
    <dgm:cxn modelId="{0144A026-1120-4307-BFB7-7F97028EFC6A}" type="presOf" srcId="{013E2864-206B-4DB2-ADC2-0E1962AAED62}" destId="{61628C75-310C-4CE8-8593-EAFCC58E865D}" srcOrd="0" destOrd="0" presId="urn:microsoft.com/office/officeart/2005/8/layout/default"/>
    <dgm:cxn modelId="{B515573A-E8F8-45C5-BAD8-8C8633A678F5}" type="presOf" srcId="{A254A26D-56CD-44CB-99DA-A32117D26316}" destId="{E7D6FD8E-76BB-4599-9035-8C51A0D5A927}" srcOrd="0" destOrd="0" presId="urn:microsoft.com/office/officeart/2005/8/layout/default"/>
    <dgm:cxn modelId="{A074A331-8A98-486F-9CC5-ECF1FC51F1CD}" srcId="{A254A26D-56CD-44CB-99DA-A32117D26316}" destId="{883A2FCF-BBFE-41AC-8B56-4D8C1552912E}" srcOrd="5" destOrd="0" parTransId="{E6D77E1F-FCC3-4FE2-80D4-D4CF03995119}" sibTransId="{F9D671FF-DFF3-47EE-B1B7-2713C8EC999F}"/>
    <dgm:cxn modelId="{5CBEFBFA-727D-4C83-8062-3A2B7461B8B8}" type="presOf" srcId="{4884ADA3-0245-47BB-BC39-DAA27D99A45F}" destId="{D87AE681-758A-4120-A9EC-8A14791FE025}" srcOrd="0" destOrd="0" presId="urn:microsoft.com/office/officeart/2005/8/layout/default"/>
    <dgm:cxn modelId="{589AEFA7-B188-41E8-8448-6B602C203C7C}" type="presOf" srcId="{883A2FCF-BBFE-41AC-8B56-4D8C1552912E}" destId="{A3EB3336-51D8-4202-A4A6-827B262DF0C4}" srcOrd="0" destOrd="0" presId="urn:microsoft.com/office/officeart/2005/8/layout/default"/>
    <dgm:cxn modelId="{1154AADE-EF02-4C5D-AA3F-7C2FE3DD334A}" srcId="{A254A26D-56CD-44CB-99DA-A32117D26316}" destId="{4EA21CD8-9379-4275-B644-53397BAA639E}" srcOrd="3" destOrd="0" parTransId="{70FE27F4-2641-449F-96F8-113F3827B767}" sibTransId="{D3604624-6010-469E-A8F9-93361945ECF5}"/>
    <dgm:cxn modelId="{F6BD683E-3B51-4DBC-BFD0-184276DC70E3}" type="presParOf" srcId="{E7D6FD8E-76BB-4599-9035-8C51A0D5A927}" destId="{61628C75-310C-4CE8-8593-EAFCC58E865D}" srcOrd="0" destOrd="0" presId="urn:microsoft.com/office/officeart/2005/8/layout/default"/>
    <dgm:cxn modelId="{A033D27B-0932-42C7-984A-E312C4BBD861}" type="presParOf" srcId="{E7D6FD8E-76BB-4599-9035-8C51A0D5A927}" destId="{EFDB08C6-2087-4188-9755-6398547C9305}" srcOrd="1" destOrd="0" presId="urn:microsoft.com/office/officeart/2005/8/layout/default"/>
    <dgm:cxn modelId="{5BB06185-B43E-46FF-8942-657C09235C50}" type="presParOf" srcId="{E7D6FD8E-76BB-4599-9035-8C51A0D5A927}" destId="{D87AE681-758A-4120-A9EC-8A14791FE025}" srcOrd="2" destOrd="0" presId="urn:microsoft.com/office/officeart/2005/8/layout/default"/>
    <dgm:cxn modelId="{FDC18855-FAD8-4E14-887C-43E0A286DEB5}" type="presParOf" srcId="{E7D6FD8E-76BB-4599-9035-8C51A0D5A927}" destId="{C50831FA-B0F3-4346-B7C9-A6310B0C9161}" srcOrd="3" destOrd="0" presId="urn:microsoft.com/office/officeart/2005/8/layout/default"/>
    <dgm:cxn modelId="{273B6775-6D73-4C2D-BAE4-0D7C3368F086}" type="presParOf" srcId="{E7D6FD8E-76BB-4599-9035-8C51A0D5A927}" destId="{9A53A52A-2EDE-46E8-B39A-9C1F2DE80EE2}" srcOrd="4" destOrd="0" presId="urn:microsoft.com/office/officeart/2005/8/layout/default"/>
    <dgm:cxn modelId="{0E8DABC8-F46B-41FE-9D5C-520611A22D8E}" type="presParOf" srcId="{E7D6FD8E-76BB-4599-9035-8C51A0D5A927}" destId="{2640A844-F17C-4C0C-BA00-95C212FEBB0A}" srcOrd="5" destOrd="0" presId="urn:microsoft.com/office/officeart/2005/8/layout/default"/>
    <dgm:cxn modelId="{5F657AAF-9C14-4CE1-9A1A-62A54EDBFB60}" type="presParOf" srcId="{E7D6FD8E-76BB-4599-9035-8C51A0D5A927}" destId="{BBAE0DA6-67CB-410E-B5F2-9672F19367D5}" srcOrd="6" destOrd="0" presId="urn:microsoft.com/office/officeart/2005/8/layout/default"/>
    <dgm:cxn modelId="{8E268D6B-0F5A-4B59-A1AE-4799F5A0A5D8}" type="presParOf" srcId="{E7D6FD8E-76BB-4599-9035-8C51A0D5A927}" destId="{31008C44-A9F1-4D80-AD51-44A898CA04F8}" srcOrd="7" destOrd="0" presId="urn:microsoft.com/office/officeart/2005/8/layout/default"/>
    <dgm:cxn modelId="{935665BB-7D97-44A6-A8DB-F9DA2286BFF2}" type="presParOf" srcId="{E7D6FD8E-76BB-4599-9035-8C51A0D5A927}" destId="{9E63DC11-3617-4761-9A1F-AAC1479C4E60}" srcOrd="8" destOrd="0" presId="urn:microsoft.com/office/officeart/2005/8/layout/default"/>
    <dgm:cxn modelId="{BF3002B2-3DC0-446F-AF6A-72A96E7D3E87}" type="presParOf" srcId="{E7D6FD8E-76BB-4599-9035-8C51A0D5A927}" destId="{8E76B8A8-1049-49B3-AA93-648825C31F87}" srcOrd="9" destOrd="0" presId="urn:microsoft.com/office/officeart/2005/8/layout/default"/>
    <dgm:cxn modelId="{9315E6D8-F4E4-4ED5-9B28-FE5A9EE35364}" type="presParOf" srcId="{E7D6FD8E-76BB-4599-9035-8C51A0D5A927}" destId="{A3EB3336-51D8-4202-A4A6-827B262DF0C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54A26D-56CD-44CB-99DA-A32117D2631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3E2864-206B-4DB2-ADC2-0E1962AAED62}">
      <dgm:prSet phldrT="[Текст]" custT="1"/>
      <dgm:spPr/>
      <dgm:t>
        <a:bodyPr/>
        <a:lstStyle/>
        <a:p>
          <a:r>
            <a:rPr lang="ru-RU" sz="1100" b="1" dirty="0" smtClean="0"/>
            <a:t>расходы бюджета —  выплачиваемые из бюджета денежные средства, за исключением средств, являющихся в соответствии с БК РФ источниками финансирования дефицита бюджета </a:t>
          </a:r>
          <a:endParaRPr lang="ru-RU" sz="1100" b="1" dirty="0"/>
        </a:p>
      </dgm:t>
    </dgm:pt>
    <dgm:pt modelId="{303D227E-7BD2-4AA1-94FA-1A638E1B2151}" type="parTrans" cxnId="{E42206AF-A5C1-4D68-AD2A-71D18141827F}">
      <dgm:prSet/>
      <dgm:spPr/>
      <dgm:t>
        <a:bodyPr/>
        <a:lstStyle/>
        <a:p>
          <a:endParaRPr lang="ru-RU"/>
        </a:p>
      </dgm:t>
    </dgm:pt>
    <dgm:pt modelId="{DD0E34F0-9CA0-46FE-B37D-CFDE03BE29E7}" type="sibTrans" cxnId="{E42206AF-A5C1-4D68-AD2A-71D18141827F}">
      <dgm:prSet/>
      <dgm:spPr/>
      <dgm:t>
        <a:bodyPr/>
        <a:lstStyle/>
        <a:p>
          <a:endParaRPr lang="ru-RU"/>
        </a:p>
      </dgm:t>
    </dgm:pt>
    <dgm:pt modelId="{4884ADA3-0245-47BB-BC39-DAA27D99A45F}">
      <dgm:prSet phldrT="[Текст]" custT="1"/>
      <dgm:spPr/>
      <dgm:t>
        <a:bodyPr/>
        <a:lstStyle/>
        <a:p>
          <a:r>
            <a:rPr lang="ru-RU" sz="1100" b="1" dirty="0" smtClean="0"/>
            <a:t>Источники финансирования дефицита бюджета – средства, направляемые на финансирование дефицита бюджета</a:t>
          </a:r>
          <a:endParaRPr lang="ru-RU" sz="1100" dirty="0"/>
        </a:p>
      </dgm:t>
    </dgm:pt>
    <dgm:pt modelId="{5689A85F-2B3D-4178-B545-007564F447C5}" type="parTrans" cxnId="{7D433F2C-1758-4B92-BEB0-A5E5EF176E6F}">
      <dgm:prSet/>
      <dgm:spPr/>
      <dgm:t>
        <a:bodyPr/>
        <a:lstStyle/>
        <a:p>
          <a:endParaRPr lang="ru-RU"/>
        </a:p>
      </dgm:t>
    </dgm:pt>
    <dgm:pt modelId="{5BC15220-BCF9-42AE-8475-64D5AF44F888}" type="sibTrans" cxnId="{7D433F2C-1758-4B92-BEB0-A5E5EF176E6F}">
      <dgm:prSet/>
      <dgm:spPr/>
      <dgm:t>
        <a:bodyPr/>
        <a:lstStyle/>
        <a:p>
          <a:endParaRPr lang="ru-RU"/>
        </a:p>
      </dgm:t>
    </dgm:pt>
    <dgm:pt modelId="{979D4019-611E-4B44-83E9-8BF698269938}">
      <dgm:prSet phldrT="[Текст]" custT="1"/>
      <dgm:spPr/>
      <dgm:t>
        <a:bodyPr/>
        <a:lstStyle/>
        <a:p>
          <a:r>
            <a:rPr lang="ru-RU" sz="1100" b="1" dirty="0" smtClean="0"/>
            <a:t>Дефицит бюджета</a:t>
          </a:r>
        </a:p>
        <a:p>
          <a:r>
            <a:rPr lang="ru-RU" sz="1100" b="1" dirty="0" smtClean="0"/>
            <a:t>Превышение  расходов над его доходами.</a:t>
          </a:r>
          <a:endParaRPr lang="ru-RU" sz="1100" b="1" dirty="0"/>
        </a:p>
      </dgm:t>
    </dgm:pt>
    <dgm:pt modelId="{4010A292-B49A-42F2-8FDD-B45DD57ABEA0}" type="parTrans" cxnId="{20710AFE-5A97-49C4-92A3-1FBC469DB91A}">
      <dgm:prSet/>
      <dgm:spPr/>
      <dgm:t>
        <a:bodyPr/>
        <a:lstStyle/>
        <a:p>
          <a:endParaRPr lang="ru-RU"/>
        </a:p>
      </dgm:t>
    </dgm:pt>
    <dgm:pt modelId="{5E2C30CF-C3B1-428A-B877-24AFC0E5956A}" type="sibTrans" cxnId="{20710AFE-5A97-49C4-92A3-1FBC469DB91A}">
      <dgm:prSet/>
      <dgm:spPr/>
      <dgm:t>
        <a:bodyPr/>
        <a:lstStyle/>
        <a:p>
          <a:endParaRPr lang="ru-RU"/>
        </a:p>
      </dgm:t>
    </dgm:pt>
    <dgm:pt modelId="{4EA21CD8-9379-4275-B644-53397BAA639E}">
      <dgm:prSet phldrT="[Текст]" custT="1"/>
      <dgm:spPr/>
      <dgm:t>
        <a:bodyPr/>
        <a:lstStyle/>
        <a:p>
          <a:r>
            <a:rPr lang="ru-RU" sz="1100" b="1" dirty="0" smtClean="0"/>
            <a:t>Профицит бюджета – сумма, на которую доходы бюджета превышают расходы бюджета в определенный период</a:t>
          </a:r>
          <a:endParaRPr lang="ru-RU" sz="1100" dirty="0"/>
        </a:p>
      </dgm:t>
    </dgm:pt>
    <dgm:pt modelId="{70FE27F4-2641-449F-96F8-113F3827B767}" type="parTrans" cxnId="{1154AADE-EF02-4C5D-AA3F-7C2FE3DD334A}">
      <dgm:prSet/>
      <dgm:spPr/>
      <dgm:t>
        <a:bodyPr/>
        <a:lstStyle/>
        <a:p>
          <a:endParaRPr lang="ru-RU"/>
        </a:p>
      </dgm:t>
    </dgm:pt>
    <dgm:pt modelId="{D3604624-6010-469E-A8F9-93361945ECF5}" type="sibTrans" cxnId="{1154AADE-EF02-4C5D-AA3F-7C2FE3DD334A}">
      <dgm:prSet/>
      <dgm:spPr/>
      <dgm:t>
        <a:bodyPr/>
        <a:lstStyle/>
        <a:p>
          <a:endParaRPr lang="ru-RU"/>
        </a:p>
      </dgm:t>
    </dgm:pt>
    <dgm:pt modelId="{60E7B6E7-D261-4EEC-AED3-94B81EC2A76E}">
      <dgm:prSet phldrT="[Текст]" custT="1"/>
      <dgm:spPr/>
      <dgm:t>
        <a:bodyPr/>
        <a:lstStyle/>
        <a:p>
          <a:r>
            <a:rPr lang="ru-RU" sz="1100" b="1" dirty="0" smtClean="0"/>
            <a:t>муниципальная программа  – документ стратегического планирования, содержащий комплекс планируемых мероприятий, взаимоувязанных по задачам, срокам осуществления, исполнителям и ресурсам и обеспечивающих наиболее эффективное достижение целей и решение задач социально-экономического развития сельского поселения</a:t>
          </a:r>
          <a:endParaRPr lang="ru-RU" sz="1100" b="1" dirty="0"/>
        </a:p>
      </dgm:t>
    </dgm:pt>
    <dgm:pt modelId="{A4749B95-1671-4DEB-BA20-DBFF5A814D8D}" type="parTrans" cxnId="{42AD48F8-F8DE-41B1-92CF-41AA5D4863CA}">
      <dgm:prSet/>
      <dgm:spPr/>
      <dgm:t>
        <a:bodyPr/>
        <a:lstStyle/>
        <a:p>
          <a:endParaRPr lang="ru-RU"/>
        </a:p>
      </dgm:t>
    </dgm:pt>
    <dgm:pt modelId="{869524C3-ED0E-4FD5-A558-76989F5C7C9F}" type="sibTrans" cxnId="{42AD48F8-F8DE-41B1-92CF-41AA5D4863CA}">
      <dgm:prSet/>
      <dgm:spPr/>
      <dgm:t>
        <a:bodyPr/>
        <a:lstStyle/>
        <a:p>
          <a:endParaRPr lang="ru-RU"/>
        </a:p>
      </dgm:t>
    </dgm:pt>
    <dgm:pt modelId="{883A2FCF-BBFE-41AC-8B56-4D8C1552912E}">
      <dgm:prSet phldrT="[Текст]" custT="1"/>
      <dgm:spPr/>
      <dgm:t>
        <a:bodyPr/>
        <a:lstStyle/>
        <a:p>
          <a:r>
            <a:rPr lang="ru-RU" sz="1100" b="1" dirty="0" smtClean="0"/>
            <a:t>Главный распорядитель бюджетных средств – орган государственной власти или орган местного самоуправления, имеющие право распределять бюджетные ассигнования между подведомственными получателями бюджетных средств</a:t>
          </a:r>
          <a:endParaRPr lang="ru-RU" sz="1000" dirty="0"/>
        </a:p>
      </dgm:t>
    </dgm:pt>
    <dgm:pt modelId="{E6D77E1F-FCC3-4FE2-80D4-D4CF03995119}" type="parTrans" cxnId="{A074A331-8A98-486F-9CC5-ECF1FC51F1CD}">
      <dgm:prSet/>
      <dgm:spPr/>
      <dgm:t>
        <a:bodyPr/>
        <a:lstStyle/>
        <a:p>
          <a:endParaRPr lang="ru-RU"/>
        </a:p>
      </dgm:t>
    </dgm:pt>
    <dgm:pt modelId="{F9D671FF-DFF3-47EE-B1B7-2713C8EC999F}" type="sibTrans" cxnId="{A074A331-8A98-486F-9CC5-ECF1FC51F1CD}">
      <dgm:prSet/>
      <dgm:spPr/>
      <dgm:t>
        <a:bodyPr/>
        <a:lstStyle/>
        <a:p>
          <a:endParaRPr lang="ru-RU"/>
        </a:p>
      </dgm:t>
    </dgm:pt>
    <dgm:pt modelId="{E7D6FD8E-76BB-4599-9035-8C51A0D5A927}" type="pres">
      <dgm:prSet presAssocID="{A254A26D-56CD-44CB-99DA-A32117D263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628C75-310C-4CE8-8593-EAFCC58E865D}" type="pres">
      <dgm:prSet presAssocID="{013E2864-206B-4DB2-ADC2-0E1962AAED62}" presName="node" presStyleLbl="node1" presStyleIdx="0" presStyleCnt="6" custScaleY="110672" custLinFactNeighborX="617" custLinFactNeighborY="-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B08C6-2087-4188-9755-6398547C9305}" type="pres">
      <dgm:prSet presAssocID="{DD0E34F0-9CA0-46FE-B37D-CFDE03BE29E7}" presName="sibTrans" presStyleCnt="0"/>
      <dgm:spPr/>
    </dgm:pt>
    <dgm:pt modelId="{D87AE681-758A-4120-A9EC-8A14791FE025}" type="pres">
      <dgm:prSet presAssocID="{4884ADA3-0245-47BB-BC39-DAA27D99A45F}" presName="node" presStyleLbl="node1" presStyleIdx="1" presStyleCnt="6" custLinFactNeighborX="735" custLinFactNeighborY="-1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831FA-B0F3-4346-B7C9-A6310B0C9161}" type="pres">
      <dgm:prSet presAssocID="{5BC15220-BCF9-42AE-8475-64D5AF44F888}" presName="sibTrans" presStyleCnt="0"/>
      <dgm:spPr/>
    </dgm:pt>
    <dgm:pt modelId="{9A53A52A-2EDE-46E8-B39A-9C1F2DE80EE2}" type="pres">
      <dgm:prSet presAssocID="{979D4019-611E-4B44-83E9-8BF69826993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0A844-F17C-4C0C-BA00-95C212FEBB0A}" type="pres">
      <dgm:prSet presAssocID="{5E2C30CF-C3B1-428A-B877-24AFC0E5956A}" presName="sibTrans" presStyleCnt="0"/>
      <dgm:spPr/>
    </dgm:pt>
    <dgm:pt modelId="{BBAE0DA6-67CB-410E-B5F2-9672F19367D5}" type="pres">
      <dgm:prSet presAssocID="{4EA21CD8-9379-4275-B644-53397BAA639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08C44-A9F1-4D80-AD51-44A898CA04F8}" type="pres">
      <dgm:prSet presAssocID="{D3604624-6010-469E-A8F9-93361945ECF5}" presName="sibTrans" presStyleCnt="0"/>
      <dgm:spPr/>
    </dgm:pt>
    <dgm:pt modelId="{9E63DC11-3617-4761-9A1F-AAC1479C4E60}" type="pres">
      <dgm:prSet presAssocID="{60E7B6E7-D261-4EEC-AED3-94B81EC2A7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6B8A8-1049-49B3-AA93-648825C31F87}" type="pres">
      <dgm:prSet presAssocID="{869524C3-ED0E-4FD5-A558-76989F5C7C9F}" presName="sibTrans" presStyleCnt="0"/>
      <dgm:spPr/>
    </dgm:pt>
    <dgm:pt modelId="{A3EB3336-51D8-4202-A4A6-827B262DF0C4}" type="pres">
      <dgm:prSet presAssocID="{883A2FCF-BBFE-41AC-8B56-4D8C1552912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710AFE-5A97-49C4-92A3-1FBC469DB91A}" srcId="{A254A26D-56CD-44CB-99DA-A32117D26316}" destId="{979D4019-611E-4B44-83E9-8BF698269938}" srcOrd="2" destOrd="0" parTransId="{4010A292-B49A-42F2-8FDD-B45DD57ABEA0}" sibTransId="{5E2C30CF-C3B1-428A-B877-24AFC0E5956A}"/>
    <dgm:cxn modelId="{7D433F2C-1758-4B92-BEB0-A5E5EF176E6F}" srcId="{A254A26D-56CD-44CB-99DA-A32117D26316}" destId="{4884ADA3-0245-47BB-BC39-DAA27D99A45F}" srcOrd="1" destOrd="0" parTransId="{5689A85F-2B3D-4178-B545-007564F447C5}" sibTransId="{5BC15220-BCF9-42AE-8475-64D5AF44F888}"/>
    <dgm:cxn modelId="{4D160C2B-8E4F-40C6-A547-09F04884A21D}" type="presOf" srcId="{013E2864-206B-4DB2-ADC2-0E1962AAED62}" destId="{61628C75-310C-4CE8-8593-EAFCC58E865D}" srcOrd="0" destOrd="0" presId="urn:microsoft.com/office/officeart/2005/8/layout/default"/>
    <dgm:cxn modelId="{C65B508E-BB10-47AD-A304-95DA5A1E8AD1}" type="presOf" srcId="{A254A26D-56CD-44CB-99DA-A32117D26316}" destId="{E7D6FD8E-76BB-4599-9035-8C51A0D5A927}" srcOrd="0" destOrd="0" presId="urn:microsoft.com/office/officeart/2005/8/layout/default"/>
    <dgm:cxn modelId="{42AD48F8-F8DE-41B1-92CF-41AA5D4863CA}" srcId="{A254A26D-56CD-44CB-99DA-A32117D26316}" destId="{60E7B6E7-D261-4EEC-AED3-94B81EC2A76E}" srcOrd="4" destOrd="0" parTransId="{A4749B95-1671-4DEB-BA20-DBFF5A814D8D}" sibTransId="{869524C3-ED0E-4FD5-A558-76989F5C7C9F}"/>
    <dgm:cxn modelId="{16C77D1D-CDFB-46B4-9CF6-0A1C0D4C6689}" type="presOf" srcId="{979D4019-611E-4B44-83E9-8BF698269938}" destId="{9A53A52A-2EDE-46E8-B39A-9C1F2DE80EE2}" srcOrd="0" destOrd="0" presId="urn:microsoft.com/office/officeart/2005/8/layout/default"/>
    <dgm:cxn modelId="{0DD80C0E-FA7C-412A-96BB-4D128D871CC4}" type="presOf" srcId="{4EA21CD8-9379-4275-B644-53397BAA639E}" destId="{BBAE0DA6-67CB-410E-B5F2-9672F19367D5}" srcOrd="0" destOrd="0" presId="urn:microsoft.com/office/officeart/2005/8/layout/default"/>
    <dgm:cxn modelId="{E42206AF-A5C1-4D68-AD2A-71D18141827F}" srcId="{A254A26D-56CD-44CB-99DA-A32117D26316}" destId="{013E2864-206B-4DB2-ADC2-0E1962AAED62}" srcOrd="0" destOrd="0" parTransId="{303D227E-7BD2-4AA1-94FA-1A638E1B2151}" sibTransId="{DD0E34F0-9CA0-46FE-B37D-CFDE03BE29E7}"/>
    <dgm:cxn modelId="{A074A331-8A98-486F-9CC5-ECF1FC51F1CD}" srcId="{A254A26D-56CD-44CB-99DA-A32117D26316}" destId="{883A2FCF-BBFE-41AC-8B56-4D8C1552912E}" srcOrd="5" destOrd="0" parTransId="{E6D77E1F-FCC3-4FE2-80D4-D4CF03995119}" sibTransId="{F9D671FF-DFF3-47EE-B1B7-2713C8EC999F}"/>
    <dgm:cxn modelId="{759139EF-32EE-4F4B-9278-A152F30332CA}" type="presOf" srcId="{4884ADA3-0245-47BB-BC39-DAA27D99A45F}" destId="{D87AE681-758A-4120-A9EC-8A14791FE025}" srcOrd="0" destOrd="0" presId="urn:microsoft.com/office/officeart/2005/8/layout/default"/>
    <dgm:cxn modelId="{7B68259F-1A9C-45DB-87CE-6372A8B6073F}" type="presOf" srcId="{60E7B6E7-D261-4EEC-AED3-94B81EC2A76E}" destId="{9E63DC11-3617-4761-9A1F-AAC1479C4E60}" srcOrd="0" destOrd="0" presId="urn:microsoft.com/office/officeart/2005/8/layout/default"/>
    <dgm:cxn modelId="{7C9B44C9-4253-463C-B765-4D9AF2408322}" type="presOf" srcId="{883A2FCF-BBFE-41AC-8B56-4D8C1552912E}" destId="{A3EB3336-51D8-4202-A4A6-827B262DF0C4}" srcOrd="0" destOrd="0" presId="urn:microsoft.com/office/officeart/2005/8/layout/default"/>
    <dgm:cxn modelId="{1154AADE-EF02-4C5D-AA3F-7C2FE3DD334A}" srcId="{A254A26D-56CD-44CB-99DA-A32117D26316}" destId="{4EA21CD8-9379-4275-B644-53397BAA639E}" srcOrd="3" destOrd="0" parTransId="{70FE27F4-2641-449F-96F8-113F3827B767}" sibTransId="{D3604624-6010-469E-A8F9-93361945ECF5}"/>
    <dgm:cxn modelId="{88FB1920-D126-4B4F-AE7A-E5DC2C9565F2}" type="presParOf" srcId="{E7D6FD8E-76BB-4599-9035-8C51A0D5A927}" destId="{61628C75-310C-4CE8-8593-EAFCC58E865D}" srcOrd="0" destOrd="0" presId="urn:microsoft.com/office/officeart/2005/8/layout/default"/>
    <dgm:cxn modelId="{6AE46513-041E-4F37-B15D-77AF10B9C774}" type="presParOf" srcId="{E7D6FD8E-76BB-4599-9035-8C51A0D5A927}" destId="{EFDB08C6-2087-4188-9755-6398547C9305}" srcOrd="1" destOrd="0" presId="urn:microsoft.com/office/officeart/2005/8/layout/default"/>
    <dgm:cxn modelId="{FA137A4F-1BFE-4F90-961C-F0FD9407BC5E}" type="presParOf" srcId="{E7D6FD8E-76BB-4599-9035-8C51A0D5A927}" destId="{D87AE681-758A-4120-A9EC-8A14791FE025}" srcOrd="2" destOrd="0" presId="urn:microsoft.com/office/officeart/2005/8/layout/default"/>
    <dgm:cxn modelId="{669EDE06-9657-4DC5-AA66-24508A725CE4}" type="presParOf" srcId="{E7D6FD8E-76BB-4599-9035-8C51A0D5A927}" destId="{C50831FA-B0F3-4346-B7C9-A6310B0C9161}" srcOrd="3" destOrd="0" presId="urn:microsoft.com/office/officeart/2005/8/layout/default"/>
    <dgm:cxn modelId="{38F5552E-BEAD-41B8-87B8-04168046172C}" type="presParOf" srcId="{E7D6FD8E-76BB-4599-9035-8C51A0D5A927}" destId="{9A53A52A-2EDE-46E8-B39A-9C1F2DE80EE2}" srcOrd="4" destOrd="0" presId="urn:microsoft.com/office/officeart/2005/8/layout/default"/>
    <dgm:cxn modelId="{C1C125FD-12A3-496C-A42F-4715FB1EE1B6}" type="presParOf" srcId="{E7D6FD8E-76BB-4599-9035-8C51A0D5A927}" destId="{2640A844-F17C-4C0C-BA00-95C212FEBB0A}" srcOrd="5" destOrd="0" presId="urn:microsoft.com/office/officeart/2005/8/layout/default"/>
    <dgm:cxn modelId="{D031CF01-6362-4FF2-A374-6C6E40B99C46}" type="presParOf" srcId="{E7D6FD8E-76BB-4599-9035-8C51A0D5A927}" destId="{BBAE0DA6-67CB-410E-B5F2-9672F19367D5}" srcOrd="6" destOrd="0" presId="urn:microsoft.com/office/officeart/2005/8/layout/default"/>
    <dgm:cxn modelId="{E30795B0-5E5E-40C9-9DBA-35E57963A69D}" type="presParOf" srcId="{E7D6FD8E-76BB-4599-9035-8C51A0D5A927}" destId="{31008C44-A9F1-4D80-AD51-44A898CA04F8}" srcOrd="7" destOrd="0" presId="urn:microsoft.com/office/officeart/2005/8/layout/default"/>
    <dgm:cxn modelId="{0335EC46-3F64-4BCF-BDFB-E493E1396A9A}" type="presParOf" srcId="{E7D6FD8E-76BB-4599-9035-8C51A0D5A927}" destId="{9E63DC11-3617-4761-9A1F-AAC1479C4E60}" srcOrd="8" destOrd="0" presId="urn:microsoft.com/office/officeart/2005/8/layout/default"/>
    <dgm:cxn modelId="{ABBB8CCC-AF7F-4A37-ADCA-4F869BE72D53}" type="presParOf" srcId="{E7D6FD8E-76BB-4599-9035-8C51A0D5A927}" destId="{8E76B8A8-1049-49B3-AA93-648825C31F87}" srcOrd="9" destOrd="0" presId="urn:microsoft.com/office/officeart/2005/8/layout/default"/>
    <dgm:cxn modelId="{D9D6103E-DBDD-413A-95FC-C9263EDF45AD}" type="presParOf" srcId="{E7D6FD8E-76BB-4599-9035-8C51A0D5A927}" destId="{A3EB3336-51D8-4202-A4A6-827B262DF0C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28C75-310C-4CE8-8593-EAFCC58E865D}">
      <dsp:nvSpPr>
        <dsp:cNvPr id="0" name=""/>
        <dsp:cNvSpPr/>
      </dsp:nvSpPr>
      <dsp:spPr>
        <a:xfrm>
          <a:off x="813080" y="3984"/>
          <a:ext cx="3237512" cy="1940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БЮДЖЕТ – финансовые плановые доходы и расходы на определенный период для обеспечения задач и функций государства и местного самоуправления</a:t>
          </a:r>
          <a:endParaRPr lang="ru-RU" sz="1100" b="1" kern="1200" dirty="0"/>
        </a:p>
      </dsp:txBody>
      <dsp:txXfrm>
        <a:off x="813080" y="3984"/>
        <a:ext cx="3237512" cy="1940234"/>
      </dsp:txXfrm>
    </dsp:sp>
    <dsp:sp modelId="{D87AE681-758A-4120-A9EC-8A14791FE025}">
      <dsp:nvSpPr>
        <dsp:cNvPr id="0" name=""/>
        <dsp:cNvSpPr/>
      </dsp:nvSpPr>
      <dsp:spPr>
        <a:xfrm>
          <a:off x="4374343" y="2847"/>
          <a:ext cx="3237512" cy="194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Бюджет муниципального образования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1. Фонд денежных средств, предназначенный для финансирования функций, отнесенных к предметам ведения местного самоуправления. 2. Основной финансовый документ муниципального образования, поселения на текущий финансовый год, принимаемый высшим законодательным органом местного самоуправления</a:t>
          </a:r>
          <a:endParaRPr lang="ru-RU" sz="1100" b="1" kern="1200" dirty="0"/>
        </a:p>
      </dsp:txBody>
      <dsp:txXfrm>
        <a:off x="4374343" y="2847"/>
        <a:ext cx="3237512" cy="1942507"/>
      </dsp:txXfrm>
    </dsp:sp>
    <dsp:sp modelId="{9A53A52A-2EDE-46E8-B39A-9C1F2DE80EE2}">
      <dsp:nvSpPr>
        <dsp:cNvPr id="0" name=""/>
        <dsp:cNvSpPr/>
      </dsp:nvSpPr>
      <dsp:spPr>
        <a:xfrm>
          <a:off x="813080" y="2269106"/>
          <a:ext cx="3237512" cy="194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Бюджетный процесс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Деятельность по подготовке проектов бюджета, утверждению и исполнению бюджета, контролю за его исполнением, осуществлению бюджетного учета, составлению, внешней проверке, рассмотрению и утверждению бюджетной отчетности.</a:t>
          </a:r>
          <a:endParaRPr lang="ru-RU" sz="1100" b="1" kern="1200" dirty="0"/>
        </a:p>
      </dsp:txBody>
      <dsp:txXfrm>
        <a:off x="813080" y="2269106"/>
        <a:ext cx="3237512" cy="1942507"/>
      </dsp:txXfrm>
    </dsp:sp>
    <dsp:sp modelId="{BBAE0DA6-67CB-410E-B5F2-9672F19367D5}">
      <dsp:nvSpPr>
        <dsp:cNvPr id="0" name=""/>
        <dsp:cNvSpPr/>
      </dsp:nvSpPr>
      <dsp:spPr>
        <a:xfrm>
          <a:off x="4374343" y="2269106"/>
          <a:ext cx="3237512" cy="194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Бюджетные ассигнования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Предельные объемы денежных средств, предусмотренные в соответствующем финансовом </a:t>
          </a:r>
          <a:endParaRPr lang="ru-RU" sz="1100" b="1" kern="1200" dirty="0"/>
        </a:p>
      </dsp:txBody>
      <dsp:txXfrm>
        <a:off x="4374343" y="2269106"/>
        <a:ext cx="3237512" cy="1942507"/>
      </dsp:txXfrm>
    </dsp:sp>
    <dsp:sp modelId="{9E63DC11-3617-4761-9A1F-AAC1479C4E60}">
      <dsp:nvSpPr>
        <dsp:cNvPr id="0" name=""/>
        <dsp:cNvSpPr/>
      </dsp:nvSpPr>
      <dsp:spPr>
        <a:xfrm>
          <a:off x="813080" y="4535364"/>
          <a:ext cx="3237512" cy="194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Участники бюджетного процесса: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Субъекты, осуществляющие деятельность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</a:t>
          </a:r>
          <a:endParaRPr lang="ru-RU" sz="1100" b="1" kern="1200" dirty="0"/>
        </a:p>
      </dsp:txBody>
      <dsp:txXfrm>
        <a:off x="813080" y="4535364"/>
        <a:ext cx="3237512" cy="1942507"/>
      </dsp:txXfrm>
    </dsp:sp>
    <dsp:sp modelId="{A3EB3336-51D8-4202-A4A6-827B262DF0C4}">
      <dsp:nvSpPr>
        <dsp:cNvPr id="0" name=""/>
        <dsp:cNvSpPr/>
      </dsp:nvSpPr>
      <dsp:spPr>
        <a:xfrm>
          <a:off x="4374343" y="4535364"/>
          <a:ext cx="3237512" cy="194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Финансовый орган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На федеральном уровне – Министерство финансов РФ. На уровне субъекта РФ – органы исполнительной власти субъектов РФ, (министерства финансов, департаменты финансов, управления финансов и др.). На местном уровне – органы (должностные лица) местных администраций, осуществляющие составление и организацию исполнения местных бюджетов (департаменты финансов, управления финансов, финансовые отделы) </a:t>
          </a:r>
          <a:endParaRPr lang="ru-RU" sz="1100" b="1" kern="1200" dirty="0"/>
        </a:p>
      </dsp:txBody>
      <dsp:txXfrm>
        <a:off x="4374343" y="4535364"/>
        <a:ext cx="3237512" cy="1942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28C75-310C-4CE8-8593-EAFCC58E865D}">
      <dsp:nvSpPr>
        <dsp:cNvPr id="0" name=""/>
        <dsp:cNvSpPr/>
      </dsp:nvSpPr>
      <dsp:spPr>
        <a:xfrm>
          <a:off x="916746" y="1086"/>
          <a:ext cx="3138782" cy="2084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Администратор доходов бюджета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Орган государственной власти (местного самоуправления), орган управления государственным внебюджетным фондом, Центральный банк Российской Федерации, казенное учреждение, </a:t>
          </a:r>
          <a:endParaRPr lang="ru-RU" sz="1100" b="1" kern="1200" dirty="0"/>
        </a:p>
      </dsp:txBody>
      <dsp:txXfrm>
        <a:off x="916746" y="1086"/>
        <a:ext cx="3138782" cy="2084251"/>
      </dsp:txXfrm>
    </dsp:sp>
    <dsp:sp modelId="{D87AE681-758A-4120-A9EC-8A14791FE025}">
      <dsp:nvSpPr>
        <dsp:cNvPr id="0" name=""/>
        <dsp:cNvSpPr/>
      </dsp:nvSpPr>
      <dsp:spPr>
        <a:xfrm>
          <a:off x="4369407" y="101577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Бюджетная смета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Документ, устанавливающий лимиты бюджетных обязательств казенного учреждения. Бюджетная смета представлена в разрезе кодов бюджетной классификации расходов.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4369407" y="101577"/>
        <a:ext cx="3138782" cy="1883269"/>
      </dsp:txXfrm>
    </dsp:sp>
    <dsp:sp modelId="{9A53A52A-2EDE-46E8-B39A-9C1F2DE80EE2}">
      <dsp:nvSpPr>
        <dsp:cNvPr id="0" name=""/>
        <dsp:cNvSpPr/>
      </dsp:nvSpPr>
      <dsp:spPr>
        <a:xfrm>
          <a:off x="916746" y="2399216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Бюджетные инвестиции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Средства бюджета, направленные на приобретение, модернизацию государственного (муниципального</a:t>
          </a:r>
          <a:r>
            <a:rPr lang="ru-RU" sz="1100" b="0" kern="1200" dirty="0" smtClean="0"/>
            <a:t>) </a:t>
          </a:r>
          <a:endParaRPr lang="ru-RU" sz="1100" b="0" kern="1200" dirty="0"/>
        </a:p>
      </dsp:txBody>
      <dsp:txXfrm>
        <a:off x="916746" y="2399216"/>
        <a:ext cx="3138782" cy="1883269"/>
      </dsp:txXfrm>
    </dsp:sp>
    <dsp:sp modelId="{BBAE0DA6-67CB-410E-B5F2-9672F19367D5}">
      <dsp:nvSpPr>
        <dsp:cNvPr id="0" name=""/>
        <dsp:cNvSpPr/>
      </dsp:nvSpPr>
      <dsp:spPr>
        <a:xfrm>
          <a:off x="4369407" y="2399216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Главный распорядитель бюджетных средств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Орган государственной власти (местного самоуправления), орган управления государственным внебюджетным фондом, или наиболее значимое учреждение науки, образования, культуры и здравоохранения, напрямую получающий(ее) средства из бюджета и наделенный правом распределять их между подведомственными распорядителями и получателями бюджетных средств.</a:t>
          </a:r>
          <a:endParaRPr lang="ru-RU" sz="1100" b="1" kern="1200" dirty="0"/>
        </a:p>
      </dsp:txBody>
      <dsp:txXfrm>
        <a:off x="4369407" y="2399216"/>
        <a:ext cx="3138782" cy="1883269"/>
      </dsp:txXfrm>
    </dsp:sp>
    <dsp:sp modelId="{9E63DC11-3617-4761-9A1F-AAC1479C4E60}">
      <dsp:nvSpPr>
        <dsp:cNvPr id="0" name=""/>
        <dsp:cNvSpPr/>
      </dsp:nvSpPr>
      <dsp:spPr>
        <a:xfrm>
          <a:off x="916746" y="4596364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Доходы бюджета - поступающие в бюджет денежные средства, за исключением средств, являющихся в соответствии с БК РФ источниками финансирования дефицита бюджета</a:t>
          </a:r>
          <a:endParaRPr lang="ru-RU" sz="1100" b="1" kern="1200" dirty="0"/>
        </a:p>
      </dsp:txBody>
      <dsp:txXfrm>
        <a:off x="916746" y="4596364"/>
        <a:ext cx="3138782" cy="1883269"/>
      </dsp:txXfrm>
    </dsp:sp>
    <dsp:sp modelId="{A3EB3336-51D8-4202-A4A6-827B262DF0C4}">
      <dsp:nvSpPr>
        <dsp:cNvPr id="0" name=""/>
        <dsp:cNvSpPr/>
      </dsp:nvSpPr>
      <dsp:spPr>
        <a:xfrm>
          <a:off x="4369407" y="4596364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межбюджетные трансферты — средства, предоставляемые одним бюджетом бюджетной системы Российской Федерации другому бюджету бюджетной системы Российской Федерации</a:t>
          </a:r>
          <a:endParaRPr lang="ru-RU" sz="1000" b="1" kern="1200" dirty="0"/>
        </a:p>
      </dsp:txBody>
      <dsp:txXfrm>
        <a:off x="4369407" y="4596364"/>
        <a:ext cx="3138782" cy="18832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28C75-310C-4CE8-8593-EAFCC58E865D}">
      <dsp:nvSpPr>
        <dsp:cNvPr id="0" name=""/>
        <dsp:cNvSpPr/>
      </dsp:nvSpPr>
      <dsp:spPr>
        <a:xfrm>
          <a:off x="936112" y="0"/>
          <a:ext cx="3138782" cy="2084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налоговые доходы — обязательные, безвозмездные, безвозвратные платежи в пользу бюджета,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Неналоговые доходы – доходы от использования и продажи  муниципального имущества; доходы, полученные в результате применения мер гражданско-правовой, административной и уголовной ответственности; прочие неналоговые доходы</a:t>
          </a:r>
          <a:endParaRPr lang="ru-RU" sz="1100" b="1" kern="1200" dirty="0"/>
        </a:p>
      </dsp:txBody>
      <dsp:txXfrm>
        <a:off x="936112" y="0"/>
        <a:ext cx="3138782" cy="2084251"/>
      </dsp:txXfrm>
    </dsp:sp>
    <dsp:sp modelId="{D87AE681-758A-4120-A9EC-8A14791FE025}">
      <dsp:nvSpPr>
        <dsp:cNvPr id="0" name=""/>
        <dsp:cNvSpPr/>
      </dsp:nvSpPr>
      <dsp:spPr>
        <a:xfrm>
          <a:off x="4369407" y="101577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налогоплательщики и плательщики сборов — организации и физические лица, на которых в соответствии с Налоговым кодексом РФ возложена обязанность уплачивать соответственно налоги и (или) сборы.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4369407" y="101577"/>
        <a:ext cx="3138782" cy="1883269"/>
      </dsp:txXfrm>
    </dsp:sp>
    <dsp:sp modelId="{9A53A52A-2EDE-46E8-B39A-9C1F2DE80EE2}">
      <dsp:nvSpPr>
        <dsp:cNvPr id="0" name=""/>
        <dsp:cNvSpPr/>
      </dsp:nvSpPr>
      <dsp:spPr>
        <a:xfrm>
          <a:off x="916746" y="2399216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собственные доходы бюджета — зачисляемые в бюджет в соответствии с бюджетным законодательством Российской Федерации и законодательством о налогах и сборах налоговые доходы, неналоговые доходы и доходы, полученные в виде безвозмездных и безвозвратных перечислений, за исключением субвенций</a:t>
          </a:r>
          <a:endParaRPr lang="ru-RU" sz="1100" b="1" kern="1200" dirty="0"/>
        </a:p>
      </dsp:txBody>
      <dsp:txXfrm>
        <a:off x="916746" y="2399216"/>
        <a:ext cx="3138782" cy="1883269"/>
      </dsp:txXfrm>
    </dsp:sp>
    <dsp:sp modelId="{BBAE0DA6-67CB-410E-B5F2-9672F19367D5}">
      <dsp:nvSpPr>
        <dsp:cNvPr id="0" name=""/>
        <dsp:cNvSpPr/>
      </dsp:nvSpPr>
      <dsp:spPr>
        <a:xfrm>
          <a:off x="4369407" y="2399216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Безвозмездные поступления – средства, поступающие в бюджет от других бюджетов в форме субсидий, дотаций, субвенций или иных межбюджетных трансфертов, а также от физических и юридических лиц на безвозмездной основе, в том числе добровольные пожертвования</a:t>
          </a:r>
          <a:endParaRPr lang="ru-RU" sz="1100" b="1" kern="1200" dirty="0"/>
        </a:p>
      </dsp:txBody>
      <dsp:txXfrm>
        <a:off x="4369407" y="2399216"/>
        <a:ext cx="3138782" cy="1883269"/>
      </dsp:txXfrm>
    </dsp:sp>
    <dsp:sp modelId="{9E63DC11-3617-4761-9A1F-AAC1479C4E60}">
      <dsp:nvSpPr>
        <dsp:cNvPr id="0" name=""/>
        <dsp:cNvSpPr/>
      </dsp:nvSpPr>
      <dsp:spPr>
        <a:xfrm>
          <a:off x="916746" y="4596364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Дотации – денежные средства, выделяемые на безвозмездной и безвозвратной основе из федерального и региональных бюджетов для поддержки региональных и местных бюджетов при недостаточности их собственных доходов без установления направлений целевого их использования</a:t>
          </a:r>
          <a:endParaRPr lang="ru-RU" sz="1100" kern="1200" dirty="0"/>
        </a:p>
      </dsp:txBody>
      <dsp:txXfrm>
        <a:off x="916746" y="4596364"/>
        <a:ext cx="3138782" cy="1883269"/>
      </dsp:txXfrm>
    </dsp:sp>
    <dsp:sp modelId="{A3EB3336-51D8-4202-A4A6-827B262DF0C4}">
      <dsp:nvSpPr>
        <dsp:cNvPr id="0" name=""/>
        <dsp:cNvSpPr/>
      </dsp:nvSpPr>
      <dsp:spPr>
        <a:xfrm>
          <a:off x="4369407" y="4596364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Субвенции – средства, предоставляемые из вышестоящего бюджета нижестоящему бюджету для финансирования расходов при выполнении отдельных переданных полномочий органов власти</a:t>
          </a:r>
          <a:endParaRPr lang="ru-RU" sz="1000" kern="1200" dirty="0"/>
        </a:p>
      </dsp:txBody>
      <dsp:txXfrm>
        <a:off x="4369407" y="4596364"/>
        <a:ext cx="3138782" cy="18832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28C75-310C-4CE8-8593-EAFCC58E865D}">
      <dsp:nvSpPr>
        <dsp:cNvPr id="0" name=""/>
        <dsp:cNvSpPr/>
      </dsp:nvSpPr>
      <dsp:spPr>
        <a:xfrm>
          <a:off x="936112" y="0"/>
          <a:ext cx="3138782" cy="2084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расходы бюджета —  выплачиваемые из бюджета денежные средства, за исключением средств, являющихся в соответствии с БК РФ источниками финансирования дефицита бюджета </a:t>
          </a:r>
          <a:endParaRPr lang="ru-RU" sz="1100" b="1" kern="1200" dirty="0"/>
        </a:p>
      </dsp:txBody>
      <dsp:txXfrm>
        <a:off x="936112" y="0"/>
        <a:ext cx="3138782" cy="2084251"/>
      </dsp:txXfrm>
    </dsp:sp>
    <dsp:sp modelId="{D87AE681-758A-4120-A9EC-8A14791FE025}">
      <dsp:nvSpPr>
        <dsp:cNvPr id="0" name=""/>
        <dsp:cNvSpPr/>
      </dsp:nvSpPr>
      <dsp:spPr>
        <a:xfrm>
          <a:off x="4392477" y="72010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Источники финансирования дефицита бюджета – средства, направляемые на финансирование дефицита бюджета</a:t>
          </a:r>
          <a:endParaRPr lang="ru-RU" sz="1100" kern="1200" dirty="0"/>
        </a:p>
      </dsp:txBody>
      <dsp:txXfrm>
        <a:off x="4392477" y="72010"/>
        <a:ext cx="3138782" cy="1883269"/>
      </dsp:txXfrm>
    </dsp:sp>
    <dsp:sp modelId="{9A53A52A-2EDE-46E8-B39A-9C1F2DE80EE2}">
      <dsp:nvSpPr>
        <dsp:cNvPr id="0" name=""/>
        <dsp:cNvSpPr/>
      </dsp:nvSpPr>
      <dsp:spPr>
        <a:xfrm>
          <a:off x="916746" y="2399216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Дефицит бюджета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Превышение  расходов над его доходами.</a:t>
          </a:r>
          <a:endParaRPr lang="ru-RU" sz="1100" b="1" kern="1200" dirty="0"/>
        </a:p>
      </dsp:txBody>
      <dsp:txXfrm>
        <a:off x="916746" y="2399216"/>
        <a:ext cx="3138782" cy="1883269"/>
      </dsp:txXfrm>
    </dsp:sp>
    <dsp:sp modelId="{BBAE0DA6-67CB-410E-B5F2-9672F19367D5}">
      <dsp:nvSpPr>
        <dsp:cNvPr id="0" name=""/>
        <dsp:cNvSpPr/>
      </dsp:nvSpPr>
      <dsp:spPr>
        <a:xfrm>
          <a:off x="4369407" y="2399216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Профицит бюджета – сумма, на которую доходы бюджета превышают расходы бюджета в определенный период</a:t>
          </a:r>
          <a:endParaRPr lang="ru-RU" sz="1100" kern="1200" dirty="0"/>
        </a:p>
      </dsp:txBody>
      <dsp:txXfrm>
        <a:off x="4369407" y="2399216"/>
        <a:ext cx="3138782" cy="1883269"/>
      </dsp:txXfrm>
    </dsp:sp>
    <dsp:sp modelId="{9E63DC11-3617-4761-9A1F-AAC1479C4E60}">
      <dsp:nvSpPr>
        <dsp:cNvPr id="0" name=""/>
        <dsp:cNvSpPr/>
      </dsp:nvSpPr>
      <dsp:spPr>
        <a:xfrm>
          <a:off x="916746" y="4596364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муниципальная программа  – документ стратегического планирования, содержащий комплекс планируемых мероприятий, взаимоувязанных по задачам, срокам осуществления, исполнителям и ресурсам и обеспечивающих наиболее эффективное достижение целей и решение задач социально-экономического развития сельского поселения</a:t>
          </a:r>
          <a:endParaRPr lang="ru-RU" sz="1100" b="1" kern="1200" dirty="0"/>
        </a:p>
      </dsp:txBody>
      <dsp:txXfrm>
        <a:off x="916746" y="4596364"/>
        <a:ext cx="3138782" cy="1883269"/>
      </dsp:txXfrm>
    </dsp:sp>
    <dsp:sp modelId="{A3EB3336-51D8-4202-A4A6-827B262DF0C4}">
      <dsp:nvSpPr>
        <dsp:cNvPr id="0" name=""/>
        <dsp:cNvSpPr/>
      </dsp:nvSpPr>
      <dsp:spPr>
        <a:xfrm>
          <a:off x="4369407" y="4596364"/>
          <a:ext cx="3138782" cy="188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Главный распорядитель бюджетных средств – орган государственной власти или орган местного самоуправления, имеющие право распределять бюджетные ассигнования между подведомственными получателями бюджетных средств</a:t>
          </a:r>
          <a:endParaRPr lang="ru-RU" sz="1000" kern="1200" dirty="0"/>
        </a:p>
      </dsp:txBody>
      <dsp:txXfrm>
        <a:off x="4369407" y="4596364"/>
        <a:ext cx="3138782" cy="1883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29889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8232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696838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485916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4533138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660735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276708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76277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938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4145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73517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58255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83967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23157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52967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52570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16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09600"/>
            <a:ext cx="7992888" cy="13208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Основные термины и понятия бюджетного процесса 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00571"/>
            <a:ext cx="6984775" cy="4336741"/>
          </a:xfrm>
        </p:spPr>
      </p:pic>
    </p:spTree>
    <p:extLst>
      <p:ext uri="{BB962C8B-B14F-4D97-AF65-F5344CB8AC3E}">
        <p14:creationId xmlns:p14="http://schemas.microsoft.com/office/powerpoint/2010/main" val="8654052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20697202"/>
              </p:ext>
            </p:extLst>
          </p:nvPr>
        </p:nvGraphicFramePr>
        <p:xfrm>
          <a:off x="467544" y="116632"/>
          <a:ext cx="842493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1504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30731654"/>
              </p:ext>
            </p:extLst>
          </p:nvPr>
        </p:nvGraphicFramePr>
        <p:xfrm>
          <a:off x="467544" y="116632"/>
          <a:ext cx="842493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1694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66838981"/>
              </p:ext>
            </p:extLst>
          </p:nvPr>
        </p:nvGraphicFramePr>
        <p:xfrm>
          <a:off x="467544" y="116632"/>
          <a:ext cx="842493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27435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2742876"/>
              </p:ext>
            </p:extLst>
          </p:nvPr>
        </p:nvGraphicFramePr>
        <p:xfrm>
          <a:off x="467544" y="116632"/>
          <a:ext cx="842493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38641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611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Основные термины и понятия бюджетного процесса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Пользователь</dc:creator>
  <cp:lastModifiedBy>Пользователь</cp:lastModifiedBy>
  <cp:revision>14</cp:revision>
  <dcterms:created xsi:type="dcterms:W3CDTF">2021-07-02T12:41:06Z</dcterms:created>
  <dcterms:modified xsi:type="dcterms:W3CDTF">2021-07-05T09:00:29Z</dcterms:modified>
</cp:coreProperties>
</file>