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8" r:id="rId2"/>
    <p:sldId id="259" r:id="rId3"/>
    <p:sldId id="263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1C4AA-0E93-4941-8F31-1A447CB0E84F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C60DC7DC-8626-460F-896D-F55DD7DEF7AD}">
      <dgm:prSet/>
      <dgm:spPr/>
      <dgm:t>
        <a:bodyPr/>
        <a:lstStyle/>
        <a:p>
          <a:pPr rtl="0"/>
          <a:r>
            <a:rPr lang="ru-RU" dirty="0" smtClean="0"/>
            <a:t>Бюджет для граждан - это упрощенная версия бюджетного документа, которая создана для прозрачности (открытости)  бюджетов субъектов Российской Федерации и местных бюджетов.</a:t>
          </a:r>
          <a:endParaRPr lang="ru-RU" dirty="0"/>
        </a:p>
      </dgm:t>
    </dgm:pt>
    <dgm:pt modelId="{EA5E17C4-D223-4ACA-B5FB-5CEBC7613D5A}" type="parTrans" cxnId="{3DBE1885-C505-41C3-AB71-414D3518F105}">
      <dgm:prSet/>
      <dgm:spPr/>
      <dgm:t>
        <a:bodyPr/>
        <a:lstStyle/>
        <a:p>
          <a:endParaRPr lang="ru-RU"/>
        </a:p>
      </dgm:t>
    </dgm:pt>
    <dgm:pt modelId="{AEFCA309-DAD5-4B69-BD42-4697CB02E6BD}" type="sibTrans" cxnId="{3DBE1885-C505-41C3-AB71-414D3518F105}">
      <dgm:prSet/>
      <dgm:spPr/>
      <dgm:t>
        <a:bodyPr/>
        <a:lstStyle/>
        <a:p>
          <a:endParaRPr lang="ru-RU"/>
        </a:p>
      </dgm:t>
    </dgm:pt>
    <dgm:pt modelId="{065642E7-BD47-4021-9FC6-7ADC02DC7250}">
      <dgm:prSet/>
      <dgm:spPr/>
      <dgm:t>
        <a:bodyPr/>
        <a:lstStyle/>
        <a:p>
          <a:pPr rtl="0"/>
          <a:r>
            <a:rPr lang="ru-RU" dirty="0" smtClean="0"/>
            <a:t>В разделе в доступной форме представлена информация о бюджетном процессе, о направлении бюджетных средств по мероприятиям, какие цели стоят перед поселением, средства их достижения и результаты их исполнения. В числе основных задач бюджетной политики поселения стоит обеспечение прозрачности и открытости бюджета.</a:t>
          </a:r>
          <a:endParaRPr lang="ru-RU" dirty="0"/>
        </a:p>
      </dgm:t>
    </dgm:pt>
    <dgm:pt modelId="{682D42C1-F49E-4E5E-9ABF-B87F70865B12}" type="parTrans" cxnId="{B1B74838-A594-4D6C-93AF-B03F7214C321}">
      <dgm:prSet/>
      <dgm:spPr/>
      <dgm:t>
        <a:bodyPr/>
        <a:lstStyle/>
        <a:p>
          <a:endParaRPr lang="ru-RU"/>
        </a:p>
      </dgm:t>
    </dgm:pt>
    <dgm:pt modelId="{282C5A62-36F7-45CE-BF93-6BE580A9719D}" type="sibTrans" cxnId="{B1B74838-A594-4D6C-93AF-B03F7214C321}">
      <dgm:prSet/>
      <dgm:spPr/>
      <dgm:t>
        <a:bodyPr/>
        <a:lstStyle/>
        <a:p>
          <a:endParaRPr lang="ru-RU"/>
        </a:p>
      </dgm:t>
    </dgm:pt>
    <dgm:pt modelId="{609ABD4A-DC09-42DC-B9CE-AF0AC6DC7C8D}" type="pres">
      <dgm:prSet presAssocID="{8281C4AA-0E93-4941-8F31-1A447CB0E8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F4D95D-D7CD-4023-B1F0-FD695054F8D2}" type="pres">
      <dgm:prSet presAssocID="{C60DC7DC-8626-460F-896D-F55DD7DEF7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50760-8D06-4D70-94E8-31F06D336FAC}" type="pres">
      <dgm:prSet presAssocID="{AEFCA309-DAD5-4B69-BD42-4697CB02E6BD}" presName="spacer" presStyleCnt="0"/>
      <dgm:spPr/>
      <dgm:t>
        <a:bodyPr/>
        <a:lstStyle/>
        <a:p>
          <a:endParaRPr lang="ru-RU"/>
        </a:p>
      </dgm:t>
    </dgm:pt>
    <dgm:pt modelId="{44DAF14F-F8D2-44C8-9990-F870A4BC3C03}" type="pres">
      <dgm:prSet presAssocID="{065642E7-BD47-4021-9FC6-7ADC02DC725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E8B892-2F51-4744-B599-E948140222E0}" type="presOf" srcId="{C60DC7DC-8626-460F-896D-F55DD7DEF7AD}" destId="{F3F4D95D-D7CD-4023-B1F0-FD695054F8D2}" srcOrd="0" destOrd="0" presId="urn:microsoft.com/office/officeart/2005/8/layout/vList2"/>
    <dgm:cxn modelId="{CE05D226-C6D3-4200-B8FA-45678208BA1A}" type="presOf" srcId="{8281C4AA-0E93-4941-8F31-1A447CB0E84F}" destId="{609ABD4A-DC09-42DC-B9CE-AF0AC6DC7C8D}" srcOrd="0" destOrd="0" presId="urn:microsoft.com/office/officeart/2005/8/layout/vList2"/>
    <dgm:cxn modelId="{3DBE1885-C505-41C3-AB71-414D3518F105}" srcId="{8281C4AA-0E93-4941-8F31-1A447CB0E84F}" destId="{C60DC7DC-8626-460F-896D-F55DD7DEF7AD}" srcOrd="0" destOrd="0" parTransId="{EA5E17C4-D223-4ACA-B5FB-5CEBC7613D5A}" sibTransId="{AEFCA309-DAD5-4B69-BD42-4697CB02E6BD}"/>
    <dgm:cxn modelId="{B1B74838-A594-4D6C-93AF-B03F7214C321}" srcId="{8281C4AA-0E93-4941-8F31-1A447CB0E84F}" destId="{065642E7-BD47-4021-9FC6-7ADC02DC7250}" srcOrd="1" destOrd="0" parTransId="{682D42C1-F49E-4E5E-9ABF-B87F70865B12}" sibTransId="{282C5A62-36F7-45CE-BF93-6BE580A9719D}"/>
    <dgm:cxn modelId="{2F8E03AD-CC3A-4058-B9F6-74D956EEEF71}" type="presOf" srcId="{065642E7-BD47-4021-9FC6-7ADC02DC7250}" destId="{44DAF14F-F8D2-44C8-9990-F870A4BC3C03}" srcOrd="0" destOrd="0" presId="urn:microsoft.com/office/officeart/2005/8/layout/vList2"/>
    <dgm:cxn modelId="{EDD69064-3C4A-40F5-9E0E-FFF4E796DB53}" type="presParOf" srcId="{609ABD4A-DC09-42DC-B9CE-AF0AC6DC7C8D}" destId="{F3F4D95D-D7CD-4023-B1F0-FD695054F8D2}" srcOrd="0" destOrd="0" presId="urn:microsoft.com/office/officeart/2005/8/layout/vList2"/>
    <dgm:cxn modelId="{D85CD8EB-E941-4123-B5B0-9FD53A166D20}" type="presParOf" srcId="{609ABD4A-DC09-42DC-B9CE-AF0AC6DC7C8D}" destId="{24E50760-8D06-4D70-94E8-31F06D336FAC}" srcOrd="1" destOrd="0" presId="urn:microsoft.com/office/officeart/2005/8/layout/vList2"/>
    <dgm:cxn modelId="{9EE0EA7E-06DC-473E-9189-ABB26A30B96B}" type="presParOf" srcId="{609ABD4A-DC09-42DC-B9CE-AF0AC6DC7C8D}" destId="{44DAF14F-F8D2-44C8-9990-F870A4BC3C0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017D8-09FC-439D-85B2-06425B5C707B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colorful2" csCatId="colorful" phldr="1"/>
      <dgm:spPr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</dgm:spPr>
      <dgm:t>
        <a:bodyPr/>
        <a:lstStyle/>
        <a:p>
          <a:endParaRPr lang="ru-RU"/>
        </a:p>
      </dgm:t>
    </dgm:pt>
    <dgm:pt modelId="{CB6D18B9-52F9-43EE-B6FD-FAE30A237AE3}">
      <dgm:prSet phldrT="[Текст]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Основные направления </a:t>
          </a:r>
          <a:r>
            <a:rPr lang="ru-RU" dirty="0" smtClean="0"/>
            <a:t>деятельности поселения</a:t>
          </a:r>
          <a:endParaRPr lang="ru-RU" dirty="0"/>
        </a:p>
      </dgm:t>
    </dgm:pt>
    <dgm:pt modelId="{3DC611F2-8F2F-4090-A89F-83BFBC2BD645}" type="parTrans" cxnId="{749D434E-2CB7-49CF-85A2-11B88E05A69D}">
      <dgm:prSet/>
      <dgm:spPr/>
      <dgm:t>
        <a:bodyPr/>
        <a:lstStyle/>
        <a:p>
          <a:endParaRPr lang="ru-RU"/>
        </a:p>
      </dgm:t>
    </dgm:pt>
    <dgm:pt modelId="{EC559B27-E38B-45BA-B583-85B0CF647452}" type="sibTrans" cxnId="{749D434E-2CB7-49CF-85A2-11B88E05A69D}">
      <dgm:prSet/>
      <dgm:spPr/>
      <dgm:t>
        <a:bodyPr/>
        <a:lstStyle/>
        <a:p>
          <a:endParaRPr lang="ru-RU"/>
        </a:p>
      </dgm:t>
    </dgm:pt>
    <dgm:pt modelId="{3B4506F5-B0E6-4795-A430-1D678D895E85}">
      <dgm:prSet phldrT="[Текст]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Жилищно-коммунальное хозяйство</a:t>
          </a:r>
          <a:endParaRPr lang="ru-RU" dirty="0"/>
        </a:p>
      </dgm:t>
    </dgm:pt>
    <dgm:pt modelId="{0DA0656F-3F80-4AF6-91C7-7107C5395080}" type="parTrans" cxnId="{A22FD2DA-8CA1-4C03-84DE-1482B711FF40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3FE39987-9A62-4BDD-A091-0CD5F4EFFA8B}" type="sibTrans" cxnId="{A22FD2DA-8CA1-4C03-84DE-1482B711FF40}">
      <dgm:prSet/>
      <dgm:spPr/>
      <dgm:t>
        <a:bodyPr/>
        <a:lstStyle/>
        <a:p>
          <a:endParaRPr lang="ru-RU"/>
        </a:p>
      </dgm:t>
    </dgm:pt>
    <dgm:pt modelId="{E91DD4E9-043E-4B53-920B-8C2D541254B6}">
      <dgm:prSet phldrT="[Текст]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культура</a:t>
          </a:r>
          <a:endParaRPr lang="ru-RU" dirty="0"/>
        </a:p>
      </dgm:t>
    </dgm:pt>
    <dgm:pt modelId="{FEE64867-2E2D-4C06-9CD4-9DCD0237B2DB}" type="parTrans" cxnId="{EA7428B3-D7B9-4739-B8C2-AB2FADE37404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32F0976C-0752-45E2-B31A-E8044550D0CE}" type="sibTrans" cxnId="{EA7428B3-D7B9-4739-B8C2-AB2FADE37404}">
      <dgm:prSet/>
      <dgm:spPr/>
      <dgm:t>
        <a:bodyPr/>
        <a:lstStyle/>
        <a:p>
          <a:endParaRPr lang="ru-RU"/>
        </a:p>
      </dgm:t>
    </dgm:pt>
    <dgm:pt modelId="{B946A6FE-DFF3-421E-8FEC-530075A38796}">
      <dgm:prSet phldrT="[Текст]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Социальная сфера</a:t>
          </a:r>
          <a:endParaRPr lang="ru-RU" dirty="0"/>
        </a:p>
      </dgm:t>
    </dgm:pt>
    <dgm:pt modelId="{40541735-746C-4C0E-92DC-9450D95711E4}" type="parTrans" cxnId="{09428922-A195-4E80-A134-D6B818B51F10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1B21A168-CBD9-4449-BFBE-CB47E2A9FAB6}" type="sibTrans" cxnId="{09428922-A195-4E80-A134-D6B818B51F10}">
      <dgm:prSet/>
      <dgm:spPr/>
      <dgm:t>
        <a:bodyPr/>
        <a:lstStyle/>
        <a:p>
          <a:endParaRPr lang="ru-RU"/>
        </a:p>
      </dgm:t>
    </dgm:pt>
    <dgm:pt modelId="{A777BF6C-F05F-4257-9F51-F366ABDC45BC}" type="pres">
      <dgm:prSet presAssocID="{6A8017D8-09FC-439D-85B2-06425B5C707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C3E1C7-0BA9-4DEA-9142-9D6DDCF33238}" type="pres">
      <dgm:prSet presAssocID="{CB6D18B9-52F9-43EE-B6FD-FAE30A237AE3}" presName="root1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B6312D43-6500-42A2-AAE0-1AEB47BC7AD9}" type="pres">
      <dgm:prSet presAssocID="{CB6D18B9-52F9-43EE-B6FD-FAE30A237A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D1A107-4DED-4000-B38F-40942E3E255A}" type="pres">
      <dgm:prSet presAssocID="{CB6D18B9-52F9-43EE-B6FD-FAE30A237AE3}" presName="level2hierChild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81362A37-5505-4703-8179-6AEF91C011F1}" type="pres">
      <dgm:prSet presAssocID="{0DA0656F-3F80-4AF6-91C7-7107C539508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F35CAEB-7B6C-4A64-9506-B11F3FA5F4D2}" type="pres">
      <dgm:prSet presAssocID="{0DA0656F-3F80-4AF6-91C7-7107C539508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EDC6868-6B3D-4942-B2E2-8FA1503C477E}" type="pres">
      <dgm:prSet presAssocID="{3B4506F5-B0E6-4795-A430-1D678D895E85}" presName="root2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208D80AB-6049-41C0-A798-175E79612836}" type="pres">
      <dgm:prSet presAssocID="{3B4506F5-B0E6-4795-A430-1D678D895E8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5963C9-B2A6-4AE9-867A-E3BA758EE198}" type="pres">
      <dgm:prSet presAssocID="{3B4506F5-B0E6-4795-A430-1D678D895E85}" presName="level3hierChild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1531DB69-7C80-48A1-89A8-43DA94E20A27}" type="pres">
      <dgm:prSet presAssocID="{FEE64867-2E2D-4C06-9CD4-9DCD0237B2D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9BFA0B1-98F3-4383-962D-33831CC97253}" type="pres">
      <dgm:prSet presAssocID="{FEE64867-2E2D-4C06-9CD4-9DCD0237B2D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6C0489A-6A03-4042-A759-364DDF9620B4}" type="pres">
      <dgm:prSet presAssocID="{E91DD4E9-043E-4B53-920B-8C2D541254B6}" presName="root2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3CC2FAFA-E9A5-4121-9C56-5A01AB95CEF4}" type="pres">
      <dgm:prSet presAssocID="{E91DD4E9-043E-4B53-920B-8C2D541254B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685351-F8D9-45DF-B9BA-39103D201143}" type="pres">
      <dgm:prSet presAssocID="{E91DD4E9-043E-4B53-920B-8C2D541254B6}" presName="level3hierChild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BD4A3E1-7639-4A70-BB67-23A7CC7D6F4A}" type="pres">
      <dgm:prSet presAssocID="{40541735-746C-4C0E-92DC-9450D95711E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EB1D7FF-A09B-4C1A-A49A-DC0CDAC2A7BE}" type="pres">
      <dgm:prSet presAssocID="{40541735-746C-4C0E-92DC-9450D95711E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0EF6E43-FA20-4F45-A165-7C5135B7EFFF}" type="pres">
      <dgm:prSet presAssocID="{B946A6FE-DFF3-421E-8FEC-530075A38796}" presName="root2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10DB235A-20F6-4D6D-AF6C-F07F91A79AFC}" type="pres">
      <dgm:prSet presAssocID="{B946A6FE-DFF3-421E-8FEC-530075A38796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86A499-E9A7-4C1B-8C7C-F21C01AE9147}" type="pres">
      <dgm:prSet presAssocID="{B946A6FE-DFF3-421E-8FEC-530075A38796}" presName="level3hierChild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</dgm:ptLst>
  <dgm:cxnLst>
    <dgm:cxn modelId="{8B564CEC-9763-43DA-B1AC-579AAAE79664}" type="presOf" srcId="{FEE64867-2E2D-4C06-9CD4-9DCD0237B2DB}" destId="{1531DB69-7C80-48A1-89A8-43DA94E20A27}" srcOrd="0" destOrd="0" presId="urn:microsoft.com/office/officeart/2008/layout/HorizontalMultiLevelHierarchy"/>
    <dgm:cxn modelId="{57BDCE18-9056-4293-8A7E-39D21B484F20}" type="presOf" srcId="{0DA0656F-3F80-4AF6-91C7-7107C5395080}" destId="{81362A37-5505-4703-8179-6AEF91C011F1}" srcOrd="0" destOrd="0" presId="urn:microsoft.com/office/officeart/2008/layout/HorizontalMultiLevelHierarchy"/>
    <dgm:cxn modelId="{A68EE6D0-7698-40D1-BF69-B8ACCA9CDB1E}" type="presOf" srcId="{B946A6FE-DFF3-421E-8FEC-530075A38796}" destId="{10DB235A-20F6-4D6D-AF6C-F07F91A79AFC}" srcOrd="0" destOrd="0" presId="urn:microsoft.com/office/officeart/2008/layout/HorizontalMultiLevelHierarchy"/>
    <dgm:cxn modelId="{A22FD2DA-8CA1-4C03-84DE-1482B711FF40}" srcId="{CB6D18B9-52F9-43EE-B6FD-FAE30A237AE3}" destId="{3B4506F5-B0E6-4795-A430-1D678D895E85}" srcOrd="0" destOrd="0" parTransId="{0DA0656F-3F80-4AF6-91C7-7107C5395080}" sibTransId="{3FE39987-9A62-4BDD-A091-0CD5F4EFFA8B}"/>
    <dgm:cxn modelId="{6106A1EE-3E36-4C07-A196-9A8531CDCB58}" type="presOf" srcId="{40541735-746C-4C0E-92DC-9450D95711E4}" destId="{DBD4A3E1-7639-4A70-BB67-23A7CC7D6F4A}" srcOrd="0" destOrd="0" presId="urn:microsoft.com/office/officeart/2008/layout/HorizontalMultiLevelHierarchy"/>
    <dgm:cxn modelId="{EA7428B3-D7B9-4739-B8C2-AB2FADE37404}" srcId="{CB6D18B9-52F9-43EE-B6FD-FAE30A237AE3}" destId="{E91DD4E9-043E-4B53-920B-8C2D541254B6}" srcOrd="1" destOrd="0" parTransId="{FEE64867-2E2D-4C06-9CD4-9DCD0237B2DB}" sibTransId="{32F0976C-0752-45E2-B31A-E8044550D0CE}"/>
    <dgm:cxn modelId="{34499669-8FEF-4E7A-87FA-D25789326E10}" type="presOf" srcId="{6A8017D8-09FC-439D-85B2-06425B5C707B}" destId="{A777BF6C-F05F-4257-9F51-F366ABDC45BC}" srcOrd="0" destOrd="0" presId="urn:microsoft.com/office/officeart/2008/layout/HorizontalMultiLevelHierarchy"/>
    <dgm:cxn modelId="{ECF8F24A-78AB-4145-A9E7-43CF1AC37FC5}" type="presOf" srcId="{FEE64867-2E2D-4C06-9CD4-9DCD0237B2DB}" destId="{D9BFA0B1-98F3-4383-962D-33831CC97253}" srcOrd="1" destOrd="0" presId="urn:microsoft.com/office/officeart/2008/layout/HorizontalMultiLevelHierarchy"/>
    <dgm:cxn modelId="{18CFBF78-9973-4332-8DEA-E9D77E1BD5B9}" type="presOf" srcId="{0DA0656F-3F80-4AF6-91C7-7107C5395080}" destId="{FF35CAEB-7B6C-4A64-9506-B11F3FA5F4D2}" srcOrd="1" destOrd="0" presId="urn:microsoft.com/office/officeart/2008/layout/HorizontalMultiLevelHierarchy"/>
    <dgm:cxn modelId="{749D434E-2CB7-49CF-85A2-11B88E05A69D}" srcId="{6A8017D8-09FC-439D-85B2-06425B5C707B}" destId="{CB6D18B9-52F9-43EE-B6FD-FAE30A237AE3}" srcOrd="0" destOrd="0" parTransId="{3DC611F2-8F2F-4090-A89F-83BFBC2BD645}" sibTransId="{EC559B27-E38B-45BA-B583-85B0CF647452}"/>
    <dgm:cxn modelId="{7514253C-E1E0-4503-B563-3E253A8154BE}" type="presOf" srcId="{40541735-746C-4C0E-92DC-9450D95711E4}" destId="{FEB1D7FF-A09B-4C1A-A49A-DC0CDAC2A7BE}" srcOrd="1" destOrd="0" presId="urn:microsoft.com/office/officeart/2008/layout/HorizontalMultiLevelHierarchy"/>
    <dgm:cxn modelId="{12B6BA7C-0B73-4A95-92D3-45B15615D4F4}" type="presOf" srcId="{E91DD4E9-043E-4B53-920B-8C2D541254B6}" destId="{3CC2FAFA-E9A5-4121-9C56-5A01AB95CEF4}" srcOrd="0" destOrd="0" presId="urn:microsoft.com/office/officeart/2008/layout/HorizontalMultiLevelHierarchy"/>
    <dgm:cxn modelId="{B7A78FAC-F292-418F-94DB-A62D3393EDB7}" type="presOf" srcId="{CB6D18B9-52F9-43EE-B6FD-FAE30A237AE3}" destId="{B6312D43-6500-42A2-AAE0-1AEB47BC7AD9}" srcOrd="0" destOrd="0" presId="urn:microsoft.com/office/officeart/2008/layout/HorizontalMultiLevelHierarchy"/>
    <dgm:cxn modelId="{189E7C93-0D73-42EB-B929-A205434AEA32}" type="presOf" srcId="{3B4506F5-B0E6-4795-A430-1D678D895E85}" destId="{208D80AB-6049-41C0-A798-175E79612836}" srcOrd="0" destOrd="0" presId="urn:microsoft.com/office/officeart/2008/layout/HorizontalMultiLevelHierarchy"/>
    <dgm:cxn modelId="{09428922-A195-4E80-A134-D6B818B51F10}" srcId="{CB6D18B9-52F9-43EE-B6FD-FAE30A237AE3}" destId="{B946A6FE-DFF3-421E-8FEC-530075A38796}" srcOrd="2" destOrd="0" parTransId="{40541735-746C-4C0E-92DC-9450D95711E4}" sibTransId="{1B21A168-CBD9-4449-BFBE-CB47E2A9FAB6}"/>
    <dgm:cxn modelId="{BE28F0D1-ADA0-4144-95EF-9B6C9F473095}" type="presParOf" srcId="{A777BF6C-F05F-4257-9F51-F366ABDC45BC}" destId="{25C3E1C7-0BA9-4DEA-9142-9D6DDCF33238}" srcOrd="0" destOrd="0" presId="urn:microsoft.com/office/officeart/2008/layout/HorizontalMultiLevelHierarchy"/>
    <dgm:cxn modelId="{40F41622-65F0-43F5-BCC3-69C2C8721A6C}" type="presParOf" srcId="{25C3E1C7-0BA9-4DEA-9142-9D6DDCF33238}" destId="{B6312D43-6500-42A2-AAE0-1AEB47BC7AD9}" srcOrd="0" destOrd="0" presId="urn:microsoft.com/office/officeart/2008/layout/HorizontalMultiLevelHierarchy"/>
    <dgm:cxn modelId="{631D32FA-22A1-4EAD-8593-1FBDD2897711}" type="presParOf" srcId="{25C3E1C7-0BA9-4DEA-9142-9D6DDCF33238}" destId="{DCD1A107-4DED-4000-B38F-40942E3E255A}" srcOrd="1" destOrd="0" presId="urn:microsoft.com/office/officeart/2008/layout/HorizontalMultiLevelHierarchy"/>
    <dgm:cxn modelId="{1DB8DE2D-B323-4C4A-83E4-CCE15566F550}" type="presParOf" srcId="{DCD1A107-4DED-4000-B38F-40942E3E255A}" destId="{81362A37-5505-4703-8179-6AEF91C011F1}" srcOrd="0" destOrd="0" presId="urn:microsoft.com/office/officeart/2008/layout/HorizontalMultiLevelHierarchy"/>
    <dgm:cxn modelId="{199D8A6F-1D2F-4D8B-8C97-A0514E7F5AF3}" type="presParOf" srcId="{81362A37-5505-4703-8179-6AEF91C011F1}" destId="{FF35CAEB-7B6C-4A64-9506-B11F3FA5F4D2}" srcOrd="0" destOrd="0" presId="urn:microsoft.com/office/officeart/2008/layout/HorizontalMultiLevelHierarchy"/>
    <dgm:cxn modelId="{483D310B-6B9A-4A7E-AE17-EDACFF9F495E}" type="presParOf" srcId="{DCD1A107-4DED-4000-B38F-40942E3E255A}" destId="{EEDC6868-6B3D-4942-B2E2-8FA1503C477E}" srcOrd="1" destOrd="0" presId="urn:microsoft.com/office/officeart/2008/layout/HorizontalMultiLevelHierarchy"/>
    <dgm:cxn modelId="{C69AF571-BBD6-41AF-8CD3-0499B9A0D403}" type="presParOf" srcId="{EEDC6868-6B3D-4942-B2E2-8FA1503C477E}" destId="{208D80AB-6049-41C0-A798-175E79612836}" srcOrd="0" destOrd="0" presId="urn:microsoft.com/office/officeart/2008/layout/HorizontalMultiLevelHierarchy"/>
    <dgm:cxn modelId="{E7F9170D-6387-4D60-8BA2-F589A1889B5E}" type="presParOf" srcId="{EEDC6868-6B3D-4942-B2E2-8FA1503C477E}" destId="{A65963C9-B2A6-4AE9-867A-E3BA758EE198}" srcOrd="1" destOrd="0" presId="urn:microsoft.com/office/officeart/2008/layout/HorizontalMultiLevelHierarchy"/>
    <dgm:cxn modelId="{FCC88C63-2794-4D0C-8B0C-C192A258BB9B}" type="presParOf" srcId="{DCD1A107-4DED-4000-B38F-40942E3E255A}" destId="{1531DB69-7C80-48A1-89A8-43DA94E20A27}" srcOrd="2" destOrd="0" presId="urn:microsoft.com/office/officeart/2008/layout/HorizontalMultiLevelHierarchy"/>
    <dgm:cxn modelId="{BB233A50-8CDE-4E62-9978-CF1BB504EAAD}" type="presParOf" srcId="{1531DB69-7C80-48A1-89A8-43DA94E20A27}" destId="{D9BFA0B1-98F3-4383-962D-33831CC97253}" srcOrd="0" destOrd="0" presId="urn:microsoft.com/office/officeart/2008/layout/HorizontalMultiLevelHierarchy"/>
    <dgm:cxn modelId="{225D365A-693C-4282-9DB9-862BC5C9A058}" type="presParOf" srcId="{DCD1A107-4DED-4000-B38F-40942E3E255A}" destId="{26C0489A-6A03-4042-A759-364DDF9620B4}" srcOrd="3" destOrd="0" presId="urn:microsoft.com/office/officeart/2008/layout/HorizontalMultiLevelHierarchy"/>
    <dgm:cxn modelId="{2B467870-94ED-4A11-B9D5-BD6D817F11EA}" type="presParOf" srcId="{26C0489A-6A03-4042-A759-364DDF9620B4}" destId="{3CC2FAFA-E9A5-4121-9C56-5A01AB95CEF4}" srcOrd="0" destOrd="0" presId="urn:microsoft.com/office/officeart/2008/layout/HorizontalMultiLevelHierarchy"/>
    <dgm:cxn modelId="{368023A0-ED26-4929-AC99-4AD24A5BB4FA}" type="presParOf" srcId="{26C0489A-6A03-4042-A759-364DDF9620B4}" destId="{6E685351-F8D9-45DF-B9BA-39103D201143}" srcOrd="1" destOrd="0" presId="urn:microsoft.com/office/officeart/2008/layout/HorizontalMultiLevelHierarchy"/>
    <dgm:cxn modelId="{79855053-D22A-491D-A37E-1B8A17C3ADD6}" type="presParOf" srcId="{DCD1A107-4DED-4000-B38F-40942E3E255A}" destId="{DBD4A3E1-7639-4A70-BB67-23A7CC7D6F4A}" srcOrd="4" destOrd="0" presId="urn:microsoft.com/office/officeart/2008/layout/HorizontalMultiLevelHierarchy"/>
    <dgm:cxn modelId="{2E90704E-5A15-488B-8F91-5A540A195AD7}" type="presParOf" srcId="{DBD4A3E1-7639-4A70-BB67-23A7CC7D6F4A}" destId="{FEB1D7FF-A09B-4C1A-A49A-DC0CDAC2A7BE}" srcOrd="0" destOrd="0" presId="urn:microsoft.com/office/officeart/2008/layout/HorizontalMultiLevelHierarchy"/>
    <dgm:cxn modelId="{4A17779F-620F-4BCC-92A9-61C8B1BE353D}" type="presParOf" srcId="{DCD1A107-4DED-4000-B38F-40942E3E255A}" destId="{60EF6E43-FA20-4F45-A165-7C5135B7EFFF}" srcOrd="5" destOrd="0" presId="urn:microsoft.com/office/officeart/2008/layout/HorizontalMultiLevelHierarchy"/>
    <dgm:cxn modelId="{E8387987-12F4-4767-ACEA-7CD8D9315B9A}" type="presParOf" srcId="{60EF6E43-FA20-4F45-A165-7C5135B7EFFF}" destId="{10DB235A-20F6-4D6D-AF6C-F07F91A79AFC}" srcOrd="0" destOrd="0" presId="urn:microsoft.com/office/officeart/2008/layout/HorizontalMultiLevelHierarchy"/>
    <dgm:cxn modelId="{D065442A-52A3-4E53-9583-0F89E9BDD9B0}" type="presParOf" srcId="{60EF6E43-FA20-4F45-A165-7C5135B7EFFF}" destId="{B486A499-E9A7-4C1B-8C7C-F21C01AE914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4D95D-D7CD-4023-B1F0-FD695054F8D2}">
      <dsp:nvSpPr>
        <dsp:cNvPr id="0" name=""/>
        <dsp:cNvSpPr/>
      </dsp:nvSpPr>
      <dsp:spPr>
        <a:xfrm>
          <a:off x="0" y="41663"/>
          <a:ext cx="7200800" cy="17441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Бюджет для граждан - это упрощенная версия бюджетного документа, которая создана для прозрачности (открытости)  бюджетов субъектов Российской Федерации и местных бюджетов.</a:t>
          </a:r>
          <a:endParaRPr lang="ru-RU" sz="1700" kern="1200" dirty="0"/>
        </a:p>
      </dsp:txBody>
      <dsp:txXfrm>
        <a:off x="85140" y="126803"/>
        <a:ext cx="7030520" cy="1573824"/>
      </dsp:txXfrm>
    </dsp:sp>
    <dsp:sp modelId="{44DAF14F-F8D2-44C8-9990-F870A4BC3C03}">
      <dsp:nvSpPr>
        <dsp:cNvPr id="0" name=""/>
        <dsp:cNvSpPr/>
      </dsp:nvSpPr>
      <dsp:spPr>
        <a:xfrm>
          <a:off x="0" y="1834728"/>
          <a:ext cx="7200800" cy="17441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 разделе в доступной форме представлена информация о бюджетном процессе, о направлении бюджетных средств по мероприятиям, какие цели стоят перед поселением, средства их достижения и результаты их исполнения. В числе основных задач бюджетной политики поселения стоит обеспечение прозрачности и открытости бюджета.</a:t>
          </a:r>
          <a:endParaRPr lang="ru-RU" sz="1700" kern="1200" dirty="0"/>
        </a:p>
      </dsp:txBody>
      <dsp:txXfrm>
        <a:off x="85140" y="1919868"/>
        <a:ext cx="7030520" cy="1573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4A3E1-7639-4A70-BB67-23A7CC7D6F4A}">
      <dsp:nvSpPr>
        <dsp:cNvPr id="0" name=""/>
        <dsp:cNvSpPr/>
      </dsp:nvSpPr>
      <dsp:spPr>
        <a:xfrm>
          <a:off x="2210248" y="2384152"/>
          <a:ext cx="594321" cy="1132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160" y="0"/>
              </a:lnTo>
              <a:lnTo>
                <a:pt x="297160" y="1132472"/>
              </a:lnTo>
              <a:lnTo>
                <a:pt x="594321" y="1132472"/>
              </a:lnTo>
            </a:path>
          </a:pathLst>
        </a:custGeom>
        <a:noFill/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5435" y="2918414"/>
        <a:ext cx="63947" cy="63947"/>
      </dsp:txXfrm>
    </dsp:sp>
    <dsp:sp modelId="{1531DB69-7C80-48A1-89A8-43DA94E20A27}">
      <dsp:nvSpPr>
        <dsp:cNvPr id="0" name=""/>
        <dsp:cNvSpPr/>
      </dsp:nvSpPr>
      <dsp:spPr>
        <a:xfrm>
          <a:off x="2210248" y="2338432"/>
          <a:ext cx="594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4321" y="45720"/>
              </a:lnTo>
            </a:path>
          </a:pathLst>
        </a:custGeom>
        <a:noFill/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92551" y="2369293"/>
        <a:ext cx="29716" cy="29716"/>
      </dsp:txXfrm>
    </dsp:sp>
    <dsp:sp modelId="{81362A37-5505-4703-8179-6AEF91C011F1}">
      <dsp:nvSpPr>
        <dsp:cNvPr id="0" name=""/>
        <dsp:cNvSpPr/>
      </dsp:nvSpPr>
      <dsp:spPr>
        <a:xfrm>
          <a:off x="2210248" y="1251679"/>
          <a:ext cx="594321" cy="1132472"/>
        </a:xfrm>
        <a:custGeom>
          <a:avLst/>
          <a:gdLst/>
          <a:ahLst/>
          <a:cxnLst/>
          <a:rect l="0" t="0" r="0" b="0"/>
          <a:pathLst>
            <a:path>
              <a:moveTo>
                <a:pt x="0" y="1132472"/>
              </a:moveTo>
              <a:lnTo>
                <a:pt x="297160" y="1132472"/>
              </a:lnTo>
              <a:lnTo>
                <a:pt x="297160" y="0"/>
              </a:lnTo>
              <a:lnTo>
                <a:pt x="594321" y="0"/>
              </a:lnTo>
            </a:path>
          </a:pathLst>
        </a:custGeom>
        <a:noFill/>
        <a:ln w="15875" cap="rnd" cmpd="sng" algn="ctr">
          <a:noFill/>
          <a:prstDash val="solid"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5435" y="1785942"/>
        <a:ext cx="63947" cy="63947"/>
      </dsp:txXfrm>
    </dsp:sp>
    <dsp:sp modelId="{B6312D43-6500-42A2-AAE0-1AEB47BC7AD9}">
      <dsp:nvSpPr>
        <dsp:cNvPr id="0" name=""/>
        <dsp:cNvSpPr/>
      </dsp:nvSpPr>
      <dsp:spPr>
        <a:xfrm rot="16200000">
          <a:off x="-626892" y="1931163"/>
          <a:ext cx="4768304" cy="9059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Основные направления </a:t>
          </a:r>
          <a:r>
            <a:rPr lang="ru-RU" sz="3000" kern="1200" dirty="0" smtClean="0"/>
            <a:t>деятельности поселения</a:t>
          </a:r>
          <a:endParaRPr lang="ru-RU" sz="3000" kern="1200" dirty="0"/>
        </a:p>
      </dsp:txBody>
      <dsp:txXfrm>
        <a:off x="-626892" y="1931163"/>
        <a:ext cx="4768304" cy="905977"/>
      </dsp:txXfrm>
    </dsp:sp>
    <dsp:sp modelId="{208D80AB-6049-41C0-A798-175E79612836}">
      <dsp:nvSpPr>
        <dsp:cNvPr id="0" name=""/>
        <dsp:cNvSpPr/>
      </dsp:nvSpPr>
      <dsp:spPr>
        <a:xfrm>
          <a:off x="2804570" y="798690"/>
          <a:ext cx="2971607" cy="9059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Жилищно-коммунальное хозяйство</a:t>
          </a:r>
          <a:endParaRPr lang="ru-RU" sz="2000" kern="1200" dirty="0"/>
        </a:p>
      </dsp:txBody>
      <dsp:txXfrm>
        <a:off x="2804570" y="798690"/>
        <a:ext cx="2971607" cy="905977"/>
      </dsp:txXfrm>
    </dsp:sp>
    <dsp:sp modelId="{3CC2FAFA-E9A5-4121-9C56-5A01AB95CEF4}">
      <dsp:nvSpPr>
        <dsp:cNvPr id="0" name=""/>
        <dsp:cNvSpPr/>
      </dsp:nvSpPr>
      <dsp:spPr>
        <a:xfrm>
          <a:off x="2804570" y="1931163"/>
          <a:ext cx="2971607" cy="9059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культура</a:t>
          </a:r>
          <a:endParaRPr lang="ru-RU" sz="2000" kern="1200" dirty="0"/>
        </a:p>
      </dsp:txBody>
      <dsp:txXfrm>
        <a:off x="2804570" y="1931163"/>
        <a:ext cx="2971607" cy="905977"/>
      </dsp:txXfrm>
    </dsp:sp>
    <dsp:sp modelId="{10DB235A-20F6-4D6D-AF6C-F07F91A79AFC}">
      <dsp:nvSpPr>
        <dsp:cNvPr id="0" name=""/>
        <dsp:cNvSpPr/>
      </dsp:nvSpPr>
      <dsp:spPr>
        <a:xfrm>
          <a:off x="2804570" y="3063635"/>
          <a:ext cx="2971607" cy="90597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225425" dist="50800" dir="5220000" algn="ctr" rotWithShape="0">
            <a:srgbClr val="000000">
              <a:alpha val="33000"/>
            </a:srgbClr>
          </a:outerShdw>
        </a:effectLst>
        <a:scene3d>
          <a:camera prst="perspectiveFront" fov="3300000" zoom="95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Социальная сфера</a:t>
          </a:r>
          <a:endParaRPr lang="ru-RU" sz="2000" kern="1200" dirty="0"/>
        </a:p>
      </dsp:txBody>
      <dsp:txXfrm>
        <a:off x="2804570" y="3063635"/>
        <a:ext cx="2971607" cy="905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6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8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5007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93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576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653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7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58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3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2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86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838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35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9119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8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3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Бюджет для граждан. Введение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05000"/>
            <a:ext cx="7632848" cy="447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170080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создание условий для массового отдыха жителей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 и организация обустройства мест массового отдыха населения, включая обеспечение свободного доступа граждан к водным объектам общего пользования и их береговым полосам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3140968"/>
            <a:ext cx="6048672" cy="1484784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участие в организации деятельности по накоплению (в том числе раздельному накоплению) и транспортированию твердых коммунальных отходов</a:t>
            </a:r>
            <a:endParaRPr lang="ru-RU" sz="1400" dirty="0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07704" y="1700808"/>
            <a:ext cx="6120680" cy="1268760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формирование архивных фондов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979712" y="4795730"/>
            <a:ext cx="6264696" cy="1393312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организация ритуальных услуг и содержание мест захоронения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29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2393504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утверждение правил благоустройства территории </a:t>
            </a:r>
            <a:r>
              <a:rPr lang="ru-RU" sz="1400" dirty="0" smtClean="0"/>
              <a:t>поселения</a:t>
            </a:r>
            <a:r>
              <a:rPr lang="ru-RU" sz="1400" dirty="0"/>
              <a:t>, осуществление контроля за их соблюдением, организация благоустройства территории </a:t>
            </a:r>
            <a:r>
              <a:rPr lang="ru-RU" sz="1400" dirty="0" smtClean="0"/>
              <a:t>поселения </a:t>
            </a:r>
            <a:r>
              <a:rPr lang="ru-RU" sz="1400" dirty="0"/>
              <a:t>в соответствии с указанными правилами, а также организация использования, охраны, защиты, воспроизводства </a:t>
            </a:r>
            <a:r>
              <a:rPr lang="ru-RU" sz="1400" dirty="0" smtClean="0"/>
              <a:t>лесов</a:t>
            </a:r>
            <a:r>
              <a:rPr lang="ru-RU" sz="1400" dirty="0"/>
              <a:t>, лесов особо охраняемых природных территорий, расположенных в границах населенных пунктов </a:t>
            </a:r>
            <a:r>
              <a:rPr lang="ru-RU" sz="1400" dirty="0" smtClean="0"/>
              <a:t>поселения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2132856"/>
            <a:ext cx="6048672" cy="266429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присвоение адресов объектам адресации, изменение</a:t>
            </a:r>
            <a:r>
              <a:rPr lang="ru-RU" sz="1400" dirty="0"/>
              <a:t>, аннулирование адресов, присвоение наименований элементам улично-дорожной сети </a:t>
            </a:r>
            <a:r>
              <a:rPr lang="ru-RU" sz="1400" dirty="0" smtClean="0"/>
              <a:t>местного значения, </a:t>
            </a:r>
            <a:r>
              <a:rPr lang="ru-RU" sz="1400" dirty="0"/>
              <a:t>наименований элементам планировочной структуры в границах </a:t>
            </a:r>
            <a:r>
              <a:rPr lang="ru-RU" sz="1400" dirty="0" smtClean="0"/>
              <a:t>поселения</a:t>
            </a:r>
            <a:r>
              <a:rPr lang="ru-RU" sz="1400" dirty="0"/>
              <a:t>, изменение, аннулирование таких наименований, размещение информации в государственном адресном реестре</a:t>
            </a:r>
            <a:endParaRPr lang="ru-RU" sz="1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979712" y="4797152"/>
            <a:ext cx="6264696" cy="1393312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осуществление мероприятий по обеспечению безопасности людей на водных объектах, охране их жизни и здоровья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2747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2393504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создание, развитие и обеспечение охраны лечебно-оздоровительных местностей и курортов местного значения на территории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поселения, а также осуществление муниципального контроля в области использования и охраны особо охраняемых природных территорий местного значения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2564904"/>
            <a:ext cx="6048672" cy="1800200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содействие в развитии сельскохозяйственного производства, создание условий для развития малого и среднего предпринимательства</a:t>
            </a:r>
            <a:endParaRPr lang="ru-RU" sz="1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979712" y="4536504"/>
            <a:ext cx="6264696" cy="1653960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организация и осуществление мероприятий по работе с детьми и молодежью в </a:t>
            </a:r>
            <a:r>
              <a:rPr lang="ru-RU" sz="1400" dirty="0" err="1"/>
              <a:t>Вербовологовском</a:t>
            </a:r>
            <a:r>
              <a:rPr lang="ru-RU" sz="1400" dirty="0"/>
              <a:t> сельском поселении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0083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177281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осуществление в пределах, установленных водным законодательством Российской Федерации, полномочий собственника водных объектов, информирование населения об ограничениях их использования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3403840"/>
            <a:ext cx="6048672" cy="124929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осуществление муниципального лесного контроля</a:t>
            </a:r>
            <a:endParaRPr lang="ru-RU" sz="1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979712" y="4797152"/>
            <a:ext cx="6264696" cy="136592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оказание поддержки гражданам и их объединениям, участвующим в охране общественного порядка, создание условий для деятельности народных дружин</a:t>
            </a:r>
            <a:endParaRPr lang="ru-RU" sz="1400" dirty="0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07704" y="1772816"/>
            <a:ext cx="6120680" cy="1393312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оказание поддержки социально ориентированным некоммерческим организациям в пределах полномочий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139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1556792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предоставление помещения для работы на обслуживаемом административном участке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 сотруднику, замещающему должность участкового уполномоченного полиции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3403840"/>
            <a:ext cx="6048672" cy="124929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осуществление мер по противодействию коррупции в границах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1979712" y="4797152"/>
            <a:ext cx="6264696" cy="136592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участие в соответствии с Федеральным законом от 24 июля 2007 </a:t>
            </a:r>
            <a:r>
              <a:rPr lang="ru-RU" sz="1400" dirty="0" smtClean="0"/>
              <a:t>года № </a:t>
            </a:r>
            <a:r>
              <a:rPr lang="ru-RU" sz="1400" dirty="0"/>
              <a:t>221-ФЗ «О кадастровой деятельности» в выполнении комплексных кадастровых работ</a:t>
            </a:r>
            <a:endParaRPr lang="ru-RU" sz="1400" dirty="0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10094" y="1700704"/>
            <a:ext cx="6120680" cy="170313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обеспечение выполнения работ, необходимых для создания искусственных земельных участков для нужд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поселения, проведение открытого аукциона на право заключить договор о создании искусственного земельного участка в соответствии с федеральным законом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924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40551086"/>
              </p:ext>
            </p:extLst>
          </p:nvPr>
        </p:nvGraphicFramePr>
        <p:xfrm>
          <a:off x="1115616" y="960632"/>
          <a:ext cx="7200800" cy="3620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57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04665"/>
            <a:ext cx="1728192" cy="1728192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123729" y="404665"/>
            <a:ext cx="5184576" cy="149046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Этапы достижения открытости и прозрачности бюджета</a:t>
            </a:r>
            <a:endParaRPr lang="ru-RU" sz="2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99592" y="2275642"/>
            <a:ext cx="3744416" cy="115335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Опубликование решений в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СМИ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563887" y="3428999"/>
            <a:ext cx="3744417" cy="1130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Проведение публичных слушания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220072" y="4869160"/>
            <a:ext cx="3816424" cy="122413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Размещение информации на сайте Администрации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5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17097155"/>
              </p:ext>
            </p:extLst>
          </p:nvPr>
        </p:nvGraphicFramePr>
        <p:xfrm>
          <a:off x="827584" y="764704"/>
          <a:ext cx="708044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4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2051720" y="1772816"/>
            <a:ext cx="5760640" cy="1872208"/>
          </a:xfrm>
          <a:prstGeom prst="horizontalScroll">
            <a:avLst/>
          </a:prstGeom>
          <a:solidFill>
            <a:schemeClr val="accent1"/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составление и рассмотрение проекта бюджета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поселения, утверждение и исполнение бюджета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поселения, осуществление контроля за его исполнением, составление и утверждение отчета об исполнении данного бюджета</a:t>
            </a:r>
            <a:endParaRPr lang="ru-RU" sz="1400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2051720" y="332656"/>
            <a:ext cx="5760640" cy="1274440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Вопросы местного значения </a:t>
            </a:r>
            <a:r>
              <a:rPr lang="ru-RU" dirty="0" err="1"/>
              <a:t>Вербовологовского</a:t>
            </a:r>
            <a:r>
              <a:rPr lang="ru-RU" dirty="0"/>
              <a:t> сельского поселения</a:t>
            </a:r>
            <a:endParaRPr lang="ru-RU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2051720" y="3933056"/>
            <a:ext cx="5976664" cy="1681344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установление, изменение и отмена местных налогов и сборов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797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170080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владение, пользование и распоряжение имуществом, находящимся в муниципальной собственности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3454160"/>
            <a:ext cx="6048672" cy="263913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обеспечение проживающих в </a:t>
            </a:r>
            <a:r>
              <a:rPr lang="ru-RU" sz="1400" dirty="0" err="1"/>
              <a:t>Вербовологовском</a:t>
            </a:r>
            <a:r>
              <a:rPr lang="ru-RU" sz="1400" dirty="0"/>
              <a:t> сельском поселении и нуждающихся в жилых помещениях малоимущих граждан жилыми помещениями, организация строительства и содержания муниципального жилищного фонда, создание </a:t>
            </a:r>
            <a:r>
              <a:rPr lang="ru-RU" sz="1200" dirty="0"/>
              <a:t>условий</a:t>
            </a:r>
            <a:r>
              <a:rPr lang="ru-RU" sz="1400" dirty="0"/>
              <a:t> для жилищного строительства, а также осуществление полномочий органов местного самоуправления в части созыва общего собрания (собрания) собственников помещений в многоквартирном доме</a:t>
            </a:r>
            <a:endParaRPr lang="ru-RU" sz="1400" dirty="0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07704" y="1700808"/>
            <a:ext cx="6120680" cy="187220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организация в границах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 электро-, тепло-, газоснабжения, снабжения населения топливом, в пределах полномочий установленных законодательством Российской Федерации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1131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170080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создание условий для предоставления транспортных услуг населению и организация транспортного обслуживания населения в границах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3573016"/>
            <a:ext cx="6048672" cy="230425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создание условий для реализации мер, направленных на укрепление межнационального и межконфессионального согласия, сохранение и развитие языков и культуры народов Российской Федерации, проживающих на территории поселения, социальную и культурную адаптацию мигрантов, профилактику межнациональных (межэтнических) конфликтов</a:t>
            </a:r>
            <a:endParaRPr lang="ru-RU" sz="1400" dirty="0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07704" y="1700808"/>
            <a:ext cx="6120680" cy="194421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участие в профилактике терроризма и экстремизма, а также в минимизации и (или) ликвидации последствий проявлений терроризма и экстремизма в границах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747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170080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участие в предупреждении и ликвидации последствий чрезвычайных ситуаций в границах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3573016"/>
            <a:ext cx="6048672" cy="230425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создание условий для обеспечения жителей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 услугами связи, общественного питания, торговли и бытового обслуживания</a:t>
            </a:r>
            <a:endParaRPr lang="ru-RU" sz="1400" dirty="0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07704" y="1700808"/>
            <a:ext cx="6120680" cy="194421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обеспечение первичных мер пожарной безопасности в границах населенных пунктов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08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Горизонтальный свиток 17"/>
          <p:cNvSpPr/>
          <p:nvPr/>
        </p:nvSpPr>
        <p:spPr>
          <a:xfrm>
            <a:off x="1907704" y="0"/>
            <a:ext cx="6120680" cy="1700808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создание условий для организации досуга и обеспечения жителей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 услугами организаций культуры</a:t>
            </a:r>
            <a:endParaRPr lang="ru-RU" sz="1400" dirty="0"/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1979712" y="3573016"/>
            <a:ext cx="6048672" cy="230425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обеспечение условий для развития на территории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 физической культуры, школьного спорта и массового спорта, организация проведения официальных физкультурно-оздоровительных и спортивных мероприятий </a:t>
            </a:r>
            <a:r>
              <a:rPr lang="ru-RU" sz="1400" dirty="0" err="1"/>
              <a:t>Вербовологовского</a:t>
            </a:r>
            <a:r>
              <a:rPr lang="ru-RU" sz="1400" dirty="0"/>
              <a:t> сельского поселения</a:t>
            </a:r>
            <a:endParaRPr lang="ru-RU" sz="1400" dirty="0"/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1907704" y="1700808"/>
            <a:ext cx="6120680" cy="1944216"/>
          </a:xfrm>
          <a:prstGeom prst="horizontalScroll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создание условий для развития местного традиционного народного художественного творчества, участие в сохранении, возрождении и развитии народных художественных промыслов в </a:t>
            </a:r>
            <a:r>
              <a:rPr lang="ru-RU" sz="1400" dirty="0" err="1"/>
              <a:t>Вербовологовском</a:t>
            </a:r>
            <a:r>
              <a:rPr lang="ru-RU" sz="1400" dirty="0"/>
              <a:t> сельском поселении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303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792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Бюджет для граждан. 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граждан. Введение</dc:title>
  <dc:creator>Пользователь</dc:creator>
  <cp:lastModifiedBy>Пользователь</cp:lastModifiedBy>
  <cp:revision>16</cp:revision>
  <dcterms:created xsi:type="dcterms:W3CDTF">2021-07-05T12:13:32Z</dcterms:created>
  <dcterms:modified xsi:type="dcterms:W3CDTF">2021-07-06T07:45:57Z</dcterms:modified>
</cp:coreProperties>
</file>