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1" r:id="rId3"/>
    <p:sldId id="274" r:id="rId4"/>
    <p:sldId id="275" r:id="rId5"/>
    <p:sldId id="267" r:id="rId6"/>
    <p:sldId id="277" r:id="rId7"/>
    <p:sldId id="270" r:id="rId8"/>
    <p:sldId id="264" r:id="rId9"/>
    <p:sldId id="28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B784FA"/>
    <a:srgbClr val="D5D0B5"/>
    <a:srgbClr val="0066FF"/>
    <a:srgbClr val="00FF00"/>
    <a:srgbClr val="FF5050"/>
    <a:srgbClr val="CC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67" autoAdjust="0"/>
    <p:restoredTop sz="90927" autoAdjust="0"/>
  </p:normalViewPr>
  <p:slideViewPr>
    <p:cSldViewPr>
      <p:cViewPr varScale="1">
        <p:scale>
          <a:sx n="80" d="100"/>
          <a:sy n="80" d="100"/>
        </p:scale>
        <p:origin x="6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explosion val="25"/>
          <c:dPt>
            <c:idx val="0"/>
            <c:bubble3D val="0"/>
            <c:spPr>
              <a:solidFill>
                <a:srgbClr val="FF505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1"/>
            <c:bubble3D val="0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3"/>
            <c:bubble3D val="0"/>
            <c:spPr>
              <a:solidFill>
                <a:srgbClr val="FF99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4"/>
            <c:bubble3D val="0"/>
            <c:spPr>
              <a:solidFill>
                <a:srgbClr val="CCFF33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6"/>
            <c:bubble3D val="0"/>
            <c:spPr>
              <a:solidFill>
                <a:schemeClr val="accent6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7"/>
            <c:bubble3D val="0"/>
            <c:explosion val="24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>
                <a:solidFill>
                  <a:srgbClr val="FF99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Lbls>
            <c:dLbl>
              <c:idx val="1"/>
              <c:layout>
                <c:manualLayout>
                  <c:x val="-1.5518170653711118E-2"/>
                  <c:y val="1.254802343961251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4905621097155519E-3"/>
                  <c:y val="-0.1022168817475541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4521799880093431E-4"/>
                  <c:y val="-1.92664458850977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2179414999934959"/>
                  <c:y val="-3.2754390390412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единый селхозналог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аренда</c:v>
                </c:pt>
                <c:pt idx="6">
                  <c:v>штрафы</c:v>
                </c:pt>
                <c:pt idx="7">
                  <c:v>безвозмездные поступления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423.8</c:v>
                </c:pt>
                <c:pt idx="1">
                  <c:v>127.2</c:v>
                </c:pt>
                <c:pt idx="2">
                  <c:v>327.60000000000002</c:v>
                </c:pt>
                <c:pt idx="3">
                  <c:v>2696.9</c:v>
                </c:pt>
                <c:pt idx="4">
                  <c:v>2.4</c:v>
                </c:pt>
                <c:pt idx="5">
                  <c:v>231.7</c:v>
                </c:pt>
                <c:pt idx="6">
                  <c:v>4.5</c:v>
                </c:pt>
                <c:pt idx="7">
                  <c:v>7675.5</c:v>
                </c:pt>
                <c:pt idx="8">
                  <c:v>346.2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848842637830316E-2"/>
          <c:y val="9.0215174504420168E-2"/>
          <c:w val="0.672422263479036"/>
          <c:h val="0.90978482549558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-5.0845201384030404E-2"/>
                  <c:y val="5.54303490088403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социальные программы </c:v>
                </c:pt>
                <c:pt idx="1">
                  <c:v>Инфраструктурные муниципальные программы:</c:v>
                </c:pt>
                <c:pt idx="2">
                  <c:v>иные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6709.9</c:v>
                </c:pt>
                <c:pt idx="1">
                  <c:v>849.6</c:v>
                </c:pt>
                <c:pt idx="2">
                  <c:v>7406.9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109591123271136"/>
          <c:y val="0.22847560588506041"/>
          <c:w val="0.2268391852865177"/>
          <c:h val="0.62115518910597223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990600"/>
            <a:ext cx="8229600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A47E650-58DF-4317-BC37-1508C05E6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ransition spd="slow" advTm="11000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2023 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год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7416824" cy="3528392"/>
          </a:xfrm>
          <a:prstGeom prst="rect">
            <a:avLst/>
          </a:prstGeom>
          <a:solidFill>
            <a:schemeClr val="bg2"/>
          </a:solidFill>
          <a:ln w="9525">
            <a:solidFill>
              <a:srgbClr val="D5D0B5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бюджета за </a:t>
            </a:r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2023  </a:t>
            </a:r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год </a:t>
            </a:r>
            <a:endParaRPr lang="ru-RU" sz="2800" dirty="0">
              <a:ln>
                <a:solidFill>
                  <a:srgbClr val="FF99FF"/>
                </a:solidFill>
              </a:ln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0" y="980728"/>
            <a:ext cx="5715000" cy="4495800"/>
          </a:xfrm>
          <a:prstGeom prst="rightArrow">
            <a:avLst>
              <a:gd name="adj1" fmla="val 86065"/>
              <a:gd name="adj2" fmla="val 31780"/>
            </a:avLst>
          </a:prstGeom>
          <a:gradFill rotWithShape="1">
            <a:gsLst>
              <a:gs pos="0">
                <a:srgbClr val="FFCC66">
                  <a:gamma/>
                  <a:tint val="0"/>
                  <a:invGamma/>
                  <a:alpha val="52000"/>
                </a:srgbClr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51520" y="2132856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>
                  <a:gamma/>
                  <a:shade val="46275"/>
                  <a:invGamma/>
                </a:srgbClr>
              </a:gs>
              <a:gs pos="50000">
                <a:srgbClr val="5B84E9"/>
              </a:gs>
              <a:gs pos="100000">
                <a:srgbClr val="5B84E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доходов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11835,8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тыс.рублей;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304800" y="3276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7C9ED">
                  <a:gamma/>
                  <a:shade val="46275"/>
                  <a:invGamma/>
                </a:srgbClr>
              </a:gs>
              <a:gs pos="50000">
                <a:srgbClr val="57C9ED"/>
              </a:gs>
              <a:gs pos="100000">
                <a:srgbClr val="57C9ED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расходов 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15139,5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04800" y="4419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5D7A6">
                  <a:gamma/>
                  <a:shade val="46275"/>
                  <a:invGamma/>
                </a:srgbClr>
              </a:gs>
              <a:gs pos="50000">
                <a:srgbClr val="65D7A6"/>
              </a:gs>
              <a:gs pos="100000">
                <a:srgbClr val="65D7A6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бюджета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3303,7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5796136" y="1700808"/>
            <a:ext cx="3024336" cy="309634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/>
              </a:gs>
              <a:gs pos="100000">
                <a:srgbClr val="5B84E9">
                  <a:gamma/>
                  <a:tint val="0"/>
                  <a:invGamma/>
                </a:srgbClr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 бюджета – превышение расходов над доходами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013176"/>
            <a:ext cx="25202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https://i.pinimg.com/originals/55/1f/54/551f5403726cd4df2be575bb7001b60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5013176"/>
            <a:ext cx="2520280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2020  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71310"/>
              </p:ext>
            </p:extLst>
          </p:nvPr>
        </p:nvGraphicFramePr>
        <p:xfrm>
          <a:off x="107503" y="188639"/>
          <a:ext cx="9036497" cy="6630674"/>
        </p:xfrm>
        <a:graphic>
          <a:graphicData uri="http://schemas.openxmlformats.org/drawingml/2006/table">
            <a:tbl>
              <a:tblPr/>
              <a:tblGrid>
                <a:gridCol w="3096345"/>
                <a:gridCol w="1224136"/>
                <a:gridCol w="1368152"/>
                <a:gridCol w="1269699"/>
                <a:gridCol w="2078165"/>
              </a:tblGrid>
              <a:tr h="30936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 на доходы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1128,6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414,2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423,8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102,3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Единый сельхозналог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127,1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127,2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имущество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525,8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318,7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327,6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102,8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Земельный 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1925,2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2683,1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2696,9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100,5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Государственная пошлина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земли после разграничения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108,4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208,9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208,9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60585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имущества казны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1113201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Доходы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от возмещения расходов, понесенных в связи с эксплуатацией имущества поселений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92,3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Штрафы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</a:t>
            </a:r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2023  </a:t>
            </a:r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6750813"/>
              </p:ext>
            </p:extLst>
          </p:nvPr>
        </p:nvGraphicFramePr>
        <p:xfrm>
          <a:off x="179512" y="874073"/>
          <a:ext cx="8784976" cy="6820798"/>
        </p:xfrm>
        <a:graphic>
          <a:graphicData uri="http://schemas.openxmlformats.org/drawingml/2006/table">
            <a:tbl>
              <a:tblPr/>
              <a:tblGrid>
                <a:gridCol w="2547469"/>
                <a:gridCol w="1347156"/>
                <a:gridCol w="1347156"/>
                <a:gridCol w="1522873"/>
                <a:gridCol w="2020322"/>
              </a:tblGrid>
              <a:tr h="3521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05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Прочие неналоговые доходы (Инициативные платежи)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341,4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341,4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Дотация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5407,6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5407,6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5407,6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673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Субвенции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117,8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119,9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119,9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673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Субсидии 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399,9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1987,7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1987,6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3416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Иные межбюджетные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трансферты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162,7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162,7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160,4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98,6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9895,7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11464,8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11835,8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103,2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Структура доходов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общий объем полученных доходов 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–11835,8 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тыс.рублей</a:t>
            </a:r>
            <a:endParaRPr lang="ru-RU" i="1" dirty="0">
              <a:ln>
                <a:solidFill>
                  <a:srgbClr val="00B050"/>
                </a:solidFill>
              </a:ln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190660900"/>
              </p:ext>
            </p:extLst>
          </p:nvPr>
        </p:nvGraphicFramePr>
        <p:xfrm>
          <a:off x="755576" y="1052736"/>
          <a:ext cx="799288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расходов за </a:t>
            </a: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  </a:t>
            </a: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</a:t>
            </a:r>
            <a:endParaRPr lang="ru-RU" sz="36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8296564"/>
              </p:ext>
            </p:extLst>
          </p:nvPr>
        </p:nvGraphicFramePr>
        <p:xfrm>
          <a:off x="0" y="842392"/>
          <a:ext cx="9144000" cy="6381268"/>
        </p:xfrm>
        <a:graphic>
          <a:graphicData uri="http://schemas.openxmlformats.org/drawingml/2006/table">
            <a:tbl>
              <a:tblPr/>
              <a:tblGrid>
                <a:gridCol w="3131840"/>
                <a:gridCol w="1656184"/>
                <a:gridCol w="1872208"/>
                <a:gridCol w="2483768"/>
              </a:tblGrid>
              <a:tr h="3791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81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Общегосударственные вопросы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7425,8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7201,5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оборона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119,7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119,7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629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безопасность и правоохранительная деятельность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131,3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129,2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98,4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экономика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492,5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489,6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Жилищно-коммунальное хозяйство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816,0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689,2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84,5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Образование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6826,0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6373,9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Социальная политика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121,7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93,6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Физическая 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15956,0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15139,5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94,9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248" y="620688"/>
            <a:ext cx="6097503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такое муниципальная программа</a:t>
            </a:r>
          </a:p>
          <a:p>
            <a:pPr algn="ctr"/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Муниципальная программа – документ стратегического планирования, в котором устанавливаются цели для решения задач социально-экономического развития поселения с указанием конкретных сроков и ответственных исполнителей, а также объемов и источников средств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-171400"/>
            <a:ext cx="16478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3726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 расходов  бюджета  программно-целевым методом планирования   </a:t>
            </a:r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545121612"/>
              </p:ext>
            </p:extLst>
          </p:nvPr>
        </p:nvGraphicFramePr>
        <p:xfrm>
          <a:off x="611560" y="1340768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1" y="69269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1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Исполнение по муниципальным программ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15019,8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тыс.рублей</a:t>
            </a:r>
            <a:endParaRPr lang="ru-RU" sz="1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2177</TotalTime>
  <Words>299</Words>
  <Application>Microsoft Office PowerPoint</Application>
  <PresentationFormat>Экран (4:3)</PresentationFormat>
  <Paragraphs>153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Тема Office</vt:lpstr>
      <vt:lpstr>Отчет об исполнении бюджета Вербовологовского сельского поселения за 2023  год </vt:lpstr>
      <vt:lpstr>Презентация PowerPoint</vt:lpstr>
      <vt:lpstr>исполнение доходов за 2020  год </vt:lpstr>
      <vt:lpstr>исполнение доходов за 2023  год </vt:lpstr>
      <vt:lpstr>Структура доходов общий объем полученных доходов –11835,8 тыс.рублей</vt:lpstr>
      <vt:lpstr>Презентация PowerPoint</vt:lpstr>
      <vt:lpstr>Презентация PowerPoint</vt:lpstr>
      <vt:lpstr>Формирование  расходов  бюджета  программно-целевым методом планирования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dc:creator>вербовый</dc:creator>
  <cp:lastModifiedBy>Пользователь</cp:lastModifiedBy>
  <cp:revision>196</cp:revision>
  <dcterms:modified xsi:type="dcterms:W3CDTF">2025-07-25T07:50:28Z</dcterms:modified>
</cp:coreProperties>
</file>