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71" r:id="rId3"/>
    <p:sldId id="274" r:id="rId4"/>
    <p:sldId id="275" r:id="rId5"/>
    <p:sldId id="267" r:id="rId6"/>
    <p:sldId id="277" r:id="rId7"/>
    <p:sldId id="270" r:id="rId8"/>
    <p:sldId id="264" r:id="rId9"/>
    <p:sldId id="28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B784FA"/>
    <a:srgbClr val="D5D0B5"/>
    <a:srgbClr val="0066FF"/>
    <a:srgbClr val="00FF00"/>
    <a:srgbClr val="FF5050"/>
    <a:srgbClr val="CCFF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67" autoAdjust="0"/>
    <p:restoredTop sz="90927" autoAdjust="0"/>
  </p:normalViewPr>
  <p:slideViewPr>
    <p:cSldViewPr>
      <p:cViewPr varScale="1">
        <p:scale>
          <a:sx n="80" d="100"/>
          <a:sy n="80" d="100"/>
        </p:scale>
        <p:origin x="49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4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explosion val="25"/>
          <c:dPt>
            <c:idx val="0"/>
            <c:bubble3D val="0"/>
            <c:spPr>
              <a:solidFill>
                <a:srgbClr val="FF505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1"/>
            <c:bubble3D val="0"/>
            <c:spPr>
              <a:solidFill>
                <a:srgbClr val="0066FF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3"/>
            <c:bubble3D val="0"/>
            <c:spPr>
              <a:solidFill>
                <a:srgbClr val="FF99FF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4"/>
            <c:bubble3D val="0"/>
            <c:spPr>
              <a:solidFill>
                <a:srgbClr val="CCFF33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5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6"/>
            <c:bubble3D val="0"/>
            <c:spPr>
              <a:solidFill>
                <a:schemeClr val="accent6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7"/>
            <c:bubble3D val="0"/>
            <c:explosion val="24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  <a:ln>
                <a:solidFill>
                  <a:srgbClr val="FF99FF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Lbls>
            <c:dLbl>
              <c:idx val="1"/>
              <c:layout>
                <c:manualLayout>
                  <c:x val="-1.5518170653711118E-2"/>
                  <c:y val="1.254802343961251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9.4905621097155519E-3"/>
                  <c:y val="-0.1022168817475541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4521799880093431E-4"/>
                  <c:y val="-1.92664458850977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0.12179414999934959"/>
                  <c:y val="-3.27543903904121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единый селхозналог</c:v>
                </c:pt>
                <c:pt idx="2">
                  <c:v>налог на имущество</c:v>
                </c:pt>
                <c:pt idx="3">
                  <c:v>земельный налог</c:v>
                </c:pt>
                <c:pt idx="4">
                  <c:v>госпошлина</c:v>
                </c:pt>
                <c:pt idx="5">
                  <c:v>аренда</c:v>
                </c:pt>
                <c:pt idx="6">
                  <c:v>штрафы</c:v>
                </c:pt>
                <c:pt idx="7">
                  <c:v>безвозмездные поступления</c:v>
                </c:pt>
                <c:pt idx="8">
                  <c:v>возмещение расходов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836.4</c:v>
                </c:pt>
                <c:pt idx="1">
                  <c:v>438.4</c:v>
                </c:pt>
                <c:pt idx="2">
                  <c:v>284.7</c:v>
                </c:pt>
                <c:pt idx="3">
                  <c:v>1913.3</c:v>
                </c:pt>
                <c:pt idx="4">
                  <c:v>4</c:v>
                </c:pt>
                <c:pt idx="5">
                  <c:v>309.10000000000002</c:v>
                </c:pt>
                <c:pt idx="6">
                  <c:v>41.5</c:v>
                </c:pt>
                <c:pt idx="7">
                  <c:v>9798.5</c:v>
                </c:pt>
                <c:pt idx="8">
                  <c:v>4.8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9848842637830316E-2"/>
          <c:y val="9.0215174504420168E-2"/>
          <c:w val="0.672422263479036"/>
          <c:h val="0.909784825495581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Lbls>
            <c:dLbl>
              <c:idx val="1"/>
              <c:layout>
                <c:manualLayout>
                  <c:x val="-5.0845201384030404E-2"/>
                  <c:y val="5.543034900884031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социальные программы </c:v>
                </c:pt>
                <c:pt idx="1">
                  <c:v>Инфраструктурные муниципальные программы:</c:v>
                </c:pt>
                <c:pt idx="2">
                  <c:v>иные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5177.8999999999996</c:v>
                </c:pt>
                <c:pt idx="1">
                  <c:v>1486.4</c:v>
                </c:pt>
                <c:pt idx="2">
                  <c:v>7748.1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6109591123271136"/>
          <c:y val="0.22847560588506041"/>
          <c:w val="0.2268391852865177"/>
          <c:h val="0.62115518910597223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990600"/>
            <a:ext cx="8229600" cy="6096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A47E650-58DF-4317-BC37-1508C05E6C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ransition spd="slow" advTm="11000">
    <p:pull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572560" cy="279656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2024  год 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068960"/>
            <a:ext cx="7416824" cy="3528392"/>
          </a:xfrm>
          <a:prstGeom prst="rect">
            <a:avLst/>
          </a:prstGeom>
          <a:solidFill>
            <a:schemeClr val="bg2"/>
          </a:solidFill>
          <a:ln w="9525">
            <a:solidFill>
              <a:srgbClr val="D5D0B5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бюджета за 2024  год </a:t>
            </a:r>
            <a:endParaRPr lang="ru-RU" sz="2800" dirty="0">
              <a:ln>
                <a:solidFill>
                  <a:srgbClr val="FF99FF"/>
                </a:solidFill>
              </a:ln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0" y="980728"/>
            <a:ext cx="5715000" cy="4495800"/>
          </a:xfrm>
          <a:prstGeom prst="rightArrow">
            <a:avLst>
              <a:gd name="adj1" fmla="val 86065"/>
              <a:gd name="adj2" fmla="val 31780"/>
            </a:avLst>
          </a:prstGeom>
          <a:gradFill rotWithShape="1">
            <a:gsLst>
              <a:gs pos="0">
                <a:srgbClr val="FFCC66">
                  <a:gamma/>
                  <a:tint val="0"/>
                  <a:invGamma/>
                  <a:alpha val="52000"/>
                </a:srgbClr>
              </a:gs>
              <a:gs pos="100000">
                <a:srgbClr val="FFCC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251520" y="2132856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B84E9">
                  <a:gamma/>
                  <a:shade val="46275"/>
                  <a:invGamma/>
                </a:srgbClr>
              </a:gs>
              <a:gs pos="50000">
                <a:srgbClr val="5B84E9"/>
              </a:gs>
              <a:gs pos="100000">
                <a:srgbClr val="5B84E9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Исполнение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доходов</a:t>
            </a:r>
          </a:p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13630,7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тыс.рублей;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304800" y="3276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7C9ED">
                  <a:gamma/>
                  <a:shade val="46275"/>
                  <a:invGamma/>
                </a:srgbClr>
              </a:gs>
              <a:gs pos="50000">
                <a:srgbClr val="57C9ED"/>
              </a:gs>
              <a:gs pos="100000">
                <a:srgbClr val="57C9ED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Исполнение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расходов </a:t>
            </a:r>
          </a:p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14557,0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тыс.рублей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;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>
            <a:off x="304800" y="4419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5D7A6">
                  <a:gamma/>
                  <a:shade val="46275"/>
                  <a:invGamma/>
                </a:srgbClr>
              </a:gs>
              <a:gs pos="50000">
                <a:srgbClr val="65D7A6"/>
              </a:gs>
              <a:gs pos="100000">
                <a:srgbClr val="65D7A6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Дефицит бюджета 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926,3 тыс.рублей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5796136" y="1700808"/>
            <a:ext cx="3024336" cy="309634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B84E9"/>
              </a:gs>
              <a:gs pos="100000">
                <a:srgbClr val="5B84E9">
                  <a:gamma/>
                  <a:tint val="0"/>
                  <a:invGamma/>
                </a:srgbClr>
              </a:gs>
            </a:gsLst>
            <a:lin ang="5400000" scaled="1"/>
          </a:gradFill>
          <a:ln w="25400">
            <a:noFill/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Дефицит  бюджета – превышение расходов над доходами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5013176"/>
            <a:ext cx="252028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https://i.pinimg.com/originals/55/1f/54/551f5403726cd4df2be575bb7001b60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5013176"/>
            <a:ext cx="2520280" cy="1728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доходов за 2020  год </a:t>
            </a:r>
            <a:endParaRPr lang="ru-RU" dirty="0">
              <a:ln>
                <a:solidFill>
                  <a:srgbClr val="FF99FF"/>
                </a:solidFill>
              </a:ln>
            </a:endParaRPr>
          </a:p>
        </p:txBody>
      </p:sp>
      <p:graphicFrame>
        <p:nvGraphicFramePr>
          <p:cNvPr id="540731" name="Group 5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607550"/>
              </p:ext>
            </p:extLst>
          </p:nvPr>
        </p:nvGraphicFramePr>
        <p:xfrm>
          <a:off x="107503" y="188639"/>
          <a:ext cx="9036497" cy="6630674"/>
        </p:xfrm>
        <a:graphic>
          <a:graphicData uri="http://schemas.openxmlformats.org/drawingml/2006/table">
            <a:tbl>
              <a:tblPr/>
              <a:tblGrid>
                <a:gridCol w="3096345"/>
                <a:gridCol w="1224136"/>
                <a:gridCol w="1368152"/>
                <a:gridCol w="1269699"/>
                <a:gridCol w="2078165"/>
              </a:tblGrid>
              <a:tr h="30936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8563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начало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конец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9416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Налог на доходы физических лиц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249,3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307,5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836,4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272,0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Единый сельхозналог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214,7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438,4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438,4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99416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Налог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на имущество физических лиц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265,4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335,0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284,7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85,0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Земельный налог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2750,6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1850,0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1913,3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103,4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Государственная пошлина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133,3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8563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Аренда земли после разграничения собственности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217,3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243,0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285,4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117,4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60585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Аренда имущества казны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1113201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Доходы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от возмещения расходов, понесенных в связи с эксплуатацией имущества поселений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92,2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Штрафы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39,0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41,5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106,4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доходов за 2024  год </a:t>
            </a:r>
            <a:endParaRPr lang="ru-RU" dirty="0">
              <a:ln>
                <a:solidFill>
                  <a:srgbClr val="FF99FF"/>
                </a:solidFill>
              </a:ln>
            </a:endParaRPr>
          </a:p>
        </p:txBody>
      </p:sp>
      <p:graphicFrame>
        <p:nvGraphicFramePr>
          <p:cNvPr id="540731" name="Group 5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4699218"/>
              </p:ext>
            </p:extLst>
          </p:nvPr>
        </p:nvGraphicFramePr>
        <p:xfrm>
          <a:off x="179512" y="874073"/>
          <a:ext cx="8784976" cy="6820798"/>
        </p:xfrm>
        <a:graphic>
          <a:graphicData uri="http://schemas.openxmlformats.org/drawingml/2006/table">
            <a:tbl>
              <a:tblPr/>
              <a:tblGrid>
                <a:gridCol w="2547469"/>
                <a:gridCol w="1347156"/>
                <a:gridCol w="1347156"/>
                <a:gridCol w="1522873"/>
                <a:gridCol w="2020322"/>
              </a:tblGrid>
              <a:tr h="35215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9059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начало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конец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625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Прочие неналоговые доходы (Инициативные платежи)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341,4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9625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Дотация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6843,5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6851,6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6851,6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467311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Субвенции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117,8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144,8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144,8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467311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Субсидии 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1590,4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1412,4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1412,3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3416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Иные межбюджетные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трансферты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2043,1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1393,4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1389,8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14695,1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13388,4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13630,7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101,8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 smtClean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Структура доходов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i="1" dirty="0" smtClean="0">
                <a:ln>
                  <a:solidFill>
                    <a:srgbClr val="00B050"/>
                  </a:solidFill>
                </a:ln>
              </a:rPr>
              <a:t>общий объем полученных доходов –13630,7 тыс.рублей</a:t>
            </a:r>
            <a:endParaRPr lang="ru-RU" i="1" dirty="0">
              <a:ln>
                <a:solidFill>
                  <a:srgbClr val="00B050"/>
                </a:solidFill>
              </a:ln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545580450"/>
              </p:ext>
            </p:extLst>
          </p:nvPr>
        </p:nvGraphicFramePr>
        <p:xfrm>
          <a:off x="755576" y="1052736"/>
          <a:ext cx="799288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4249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36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расходов за 2024  год </a:t>
            </a:r>
            <a:endParaRPr lang="ru-RU" sz="36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Group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2661080"/>
              </p:ext>
            </p:extLst>
          </p:nvPr>
        </p:nvGraphicFramePr>
        <p:xfrm>
          <a:off x="0" y="842392"/>
          <a:ext cx="9144000" cy="6381268"/>
        </p:xfrm>
        <a:graphic>
          <a:graphicData uri="http://schemas.openxmlformats.org/drawingml/2006/table">
            <a:tbl>
              <a:tblPr/>
              <a:tblGrid>
                <a:gridCol w="3131840"/>
                <a:gridCol w="1656184"/>
                <a:gridCol w="1872208"/>
                <a:gridCol w="2483768"/>
              </a:tblGrid>
              <a:tr h="3791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4814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403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Общегосударственные вопросы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7803,6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7587,0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97,2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419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 оборона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144,6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144,6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96290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безопасность и правоохранительная деятельность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51,1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48,7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95,3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419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 экономика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916,7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913,2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99,6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7403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Жилищно-коммунальное хозяйство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624,2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583,3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93,4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Образование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Культура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5301,7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5154,8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97,2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Социальная политика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95,0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94,3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99,3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Физическая культура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14968,1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14557,0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97,3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248" y="620688"/>
            <a:ext cx="6097503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такое муниципальная программа</a:t>
            </a:r>
          </a:p>
          <a:p>
            <a:pPr algn="ctr"/>
            <a:endParaRPr lang="ru-RU" sz="2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Муниципальная программа – документ стратегического планирования, в котором устанавливаются цели для решения задач социально-экономического развития поселения с указанием конкретных сроков и ответственных исполнителей, а также объемов и источников средств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-171400"/>
            <a:ext cx="164782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435280" cy="37265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Формирование  расходов  бюджета  программно-целевым методом планирования   </a:t>
            </a:r>
            <a:r>
              <a:rPr lang="ru-RU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787526548"/>
              </p:ext>
            </p:extLst>
          </p:nvPr>
        </p:nvGraphicFramePr>
        <p:xfrm>
          <a:off x="611560" y="1340768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1" y="69269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1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Исполнение по муниципальным программ </a:t>
            </a:r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14412,4 </a:t>
            </a:r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тыс.рублей</a:t>
            </a:r>
            <a:endParaRPr lang="ru-RU" sz="1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2310</TotalTime>
  <Words>295</Words>
  <Application>Microsoft Office PowerPoint</Application>
  <PresentationFormat>Экран (4:3)</PresentationFormat>
  <Paragraphs>149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Verdana</vt:lpstr>
      <vt:lpstr>Wingdings</vt:lpstr>
      <vt:lpstr>Тема Office</vt:lpstr>
      <vt:lpstr>Отчет об исполнении бюджета Вербовологовского сельского поселения за 2024  год </vt:lpstr>
      <vt:lpstr>Презентация PowerPoint</vt:lpstr>
      <vt:lpstr>исполнение доходов за 2020  год </vt:lpstr>
      <vt:lpstr>исполнение доходов за 2024  год </vt:lpstr>
      <vt:lpstr>Структура доходов общий объем полученных доходов –13630,7 тыс.рублей</vt:lpstr>
      <vt:lpstr>Презентация PowerPoint</vt:lpstr>
      <vt:lpstr>Презентация PowerPoint</vt:lpstr>
      <vt:lpstr>Формирование  расходов  бюджета  программно-целевым методом планирования 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dc:creator>вербовый</dc:creator>
  <cp:lastModifiedBy>Пользователь</cp:lastModifiedBy>
  <cp:revision>201</cp:revision>
  <dcterms:modified xsi:type="dcterms:W3CDTF">2025-07-30T11:40:38Z</dcterms:modified>
</cp:coreProperties>
</file>