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60" r:id="rId3"/>
    <p:sldId id="294" r:id="rId4"/>
    <p:sldId id="295" r:id="rId5"/>
    <p:sldId id="261" r:id="rId6"/>
    <p:sldId id="264" r:id="rId7"/>
    <p:sldId id="271" r:id="rId8"/>
    <p:sldId id="273" r:id="rId9"/>
    <p:sldId id="275" r:id="rId10"/>
    <p:sldId id="27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00FF00"/>
    <a:srgbClr val="EE30E5"/>
    <a:srgbClr val="57C75A"/>
    <a:srgbClr val="F4D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>
      <p:cViewPr varScale="1">
        <p:scale>
          <a:sx n="110" d="100"/>
          <a:sy n="110" d="100"/>
        </p:scale>
        <p:origin x="164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1058854235011727E-2"/>
          <c:y val="4.3250455336612426E-2"/>
          <c:w val="0.89209208632121761"/>
          <c:h val="0.88143194527207414"/>
        </c:manualLayout>
      </c:layout>
      <c:bar3D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Собственные доходы</c:v>
                </c:pt>
              </c:strCache>
            </c:strRef>
          </c:tx>
          <c:spPr>
            <a:solidFill>
              <a:srgbClr val="FFFF00"/>
            </a:solidFill>
          </c:spPr>
          <c:invertIfNegative val="1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2020 факт</c:v>
                </c:pt>
                <c:pt idx="1">
                  <c:v>2021 факт</c:v>
                </c:pt>
                <c:pt idx="2">
                  <c:v>2022 план</c:v>
                </c:pt>
                <c:pt idx="3">
                  <c:v>2023 план</c:v>
                </c:pt>
                <c:pt idx="4">
                  <c:v>2024 план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3227.7</c:v>
                </c:pt>
                <c:pt idx="1">
                  <c:v>3766.5</c:v>
                </c:pt>
                <c:pt idx="2">
                  <c:v>3690.7</c:v>
                </c:pt>
                <c:pt idx="3">
                  <c:v>3298.8</c:v>
                </c:pt>
                <c:pt idx="4">
                  <c:v>3331.8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 безвозмездные поступления </c:v>
                </c:pt>
              </c:strCache>
            </c:strRef>
          </c:tx>
          <c:spPr>
            <a:solidFill>
              <a:srgbClr val="00B050"/>
            </a:solidFill>
          </c:spPr>
          <c:invertIfNegative val="1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2020 факт</c:v>
                </c:pt>
                <c:pt idx="1">
                  <c:v>2021 факт</c:v>
                </c:pt>
                <c:pt idx="2">
                  <c:v>2022 план</c:v>
                </c:pt>
                <c:pt idx="3">
                  <c:v>2023 план</c:v>
                </c:pt>
                <c:pt idx="4">
                  <c:v>2024 план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5820.4</c:v>
                </c:pt>
                <c:pt idx="1">
                  <c:v>5616.6</c:v>
                </c:pt>
                <c:pt idx="2">
                  <c:v>4660</c:v>
                </c:pt>
                <c:pt idx="3">
                  <c:v>3387.4</c:v>
                </c:pt>
                <c:pt idx="4">
                  <c:v>3078.1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gapDepth val="55"/>
        <c:shape val="cylinder"/>
        <c:axId val="225741192"/>
        <c:axId val="225741584"/>
        <c:axId val="0"/>
      </c:bar3DChart>
      <c:catAx>
        <c:axId val="225741192"/>
        <c:scaling>
          <c:orientation val="minMax"/>
        </c:scaling>
        <c:delete val="1"/>
        <c:axPos val="b"/>
        <c:numFmt formatCode="General" sourceLinked="1"/>
        <c:majorTickMark val="none"/>
        <c:minorTickMark val="cross"/>
        <c:tickLblPos val="none"/>
        <c:crossAx val="225741584"/>
        <c:crosses val="autoZero"/>
        <c:auto val="1"/>
        <c:lblAlgn val="ctr"/>
        <c:lblOffset val="100"/>
        <c:noMultiLvlLbl val="1"/>
      </c:catAx>
      <c:valAx>
        <c:axId val="225741584"/>
        <c:scaling>
          <c:orientation val="minMax"/>
        </c:scaling>
        <c:delete val="0"/>
        <c:axPos val="l"/>
        <c:majorGridlines>
          <c:spPr>
            <a:ln>
              <a:solidFill>
                <a:schemeClr val="accent1"/>
              </a:solidFill>
            </a:ln>
          </c:spPr>
        </c:majorGridlines>
        <c:numFmt formatCode="General" sourceLinked="1"/>
        <c:majorTickMark val="none"/>
        <c:minorTickMark val="cross"/>
        <c:tickLblPos val="nextTo"/>
        <c:crossAx val="2257411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0260951768029689"/>
          <c:y val="4.7606242404042723E-2"/>
          <c:w val="0.28820008625946575"/>
          <c:h val="0.26878915810701171"/>
        </c:manualLayout>
      </c:layout>
      <c:overlay val="1"/>
    </c:legend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view3D>
      <c:rotX val="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invertIfNegative val="1"/>
          <c:cat>
            <c:strRef>
              <c:f>Лист1!$A$2:$A$6</c:f>
              <c:strCache>
                <c:ptCount val="5"/>
                <c:pt idx="0">
                  <c:v>факт 2020 года</c:v>
                </c:pt>
                <c:pt idx="1">
                  <c:v>факт 2021 года</c:v>
                </c:pt>
                <c:pt idx="2">
                  <c:v>план 2022 года</c:v>
                </c:pt>
                <c:pt idx="3">
                  <c:v>план 2023 года</c:v>
                </c:pt>
                <c:pt idx="4">
                  <c:v>план 2024 года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3227.7</c:v>
                </c:pt>
                <c:pt idx="1">
                  <c:v>3766.5</c:v>
                </c:pt>
                <c:pt idx="2">
                  <c:v>3690.7</c:v>
                </c:pt>
                <c:pt idx="3">
                  <c:v>3298.8</c:v>
                </c:pt>
                <c:pt idx="4">
                  <c:v>3331.8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25742368"/>
        <c:axId val="111000816"/>
        <c:axId val="317371152"/>
      </c:bar3DChart>
      <c:catAx>
        <c:axId val="22574236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11000816"/>
        <c:crosses val="autoZero"/>
        <c:auto val="1"/>
        <c:lblAlgn val="ctr"/>
        <c:lblOffset val="100"/>
        <c:noMultiLvlLbl val="1"/>
      </c:catAx>
      <c:valAx>
        <c:axId val="111000816"/>
        <c:scaling>
          <c:orientation val="minMax"/>
        </c:scaling>
        <c:delete val="0"/>
        <c:axPos val="l"/>
        <c:majorGridlines/>
        <c:title>
          <c:layout/>
          <c:overlay val="0"/>
        </c:title>
        <c:numFmt formatCode="General" sourceLinked="1"/>
        <c:majorTickMark val="none"/>
        <c:minorTickMark val="none"/>
        <c:tickLblPos val="nextTo"/>
        <c:crossAx val="225742368"/>
        <c:crosses val="autoZero"/>
        <c:crossBetween val="between"/>
      </c:valAx>
      <c:serAx>
        <c:axId val="317371152"/>
        <c:scaling>
          <c:orientation val="minMax"/>
        </c:scaling>
        <c:delete val="1"/>
        <c:axPos val="b"/>
        <c:majorTickMark val="out"/>
        <c:minorTickMark val="none"/>
        <c:tickLblPos val="none"/>
        <c:crossAx val="111000816"/>
        <c:crosses val="autoZero"/>
      </c:serAx>
      <c:dTable>
        <c:showHorzBorder val="1"/>
        <c:showVertBorder val="1"/>
        <c:showOutline val="1"/>
        <c:showKeys val="1"/>
      </c:dTable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1"/>
          <c:showVal val="1"/>
          <c:showCatName val="1"/>
          <c:showSerName val="1"/>
          <c:showPercent val="1"/>
          <c:showBubbleSize val="1"/>
          <c:showLeaderLines val="0"/>
        </c:dLbls>
      </c:pie3DChart>
      <c:spPr>
        <a:noFill/>
        <a:ln w="25400">
          <a:noFill/>
        </a:ln>
      </c:spPr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иные межбюджетные трасферты</c:v>
                </c:pt>
              </c:strCache>
            </c:strRef>
          </c:tx>
          <c:invertIfNegative val="1"/>
          <c:cat>
            <c:strRef>
              <c:f>Лист1!$A$2:$A$5</c:f>
              <c:strCache>
                <c:ptCount val="4"/>
                <c:pt idx="0">
                  <c:v>2021год</c:v>
                </c:pt>
                <c:pt idx="1">
                  <c:v>2022год</c:v>
                </c:pt>
                <c:pt idx="2">
                  <c:v>2023год</c:v>
                </c:pt>
                <c:pt idx="3">
                  <c:v>2024год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160.4</c:v>
                </c:pt>
                <c:pt idx="1">
                  <c:v>160.4</c:v>
                </c:pt>
                <c:pt idx="2">
                  <c:v>160.4</c:v>
                </c:pt>
                <c:pt idx="3">
                  <c:v>160.4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субвенции</c:v>
                </c:pt>
              </c:strCache>
            </c:strRef>
          </c:tx>
          <c:invertIfNegative val="1"/>
          <c:cat>
            <c:strRef>
              <c:f>Лист1!$A$2:$A$5</c:f>
              <c:strCache>
                <c:ptCount val="4"/>
                <c:pt idx="0">
                  <c:v>2021год</c:v>
                </c:pt>
                <c:pt idx="1">
                  <c:v>2022год</c:v>
                </c:pt>
                <c:pt idx="2">
                  <c:v>2023год</c:v>
                </c:pt>
                <c:pt idx="3">
                  <c:v>2024год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96.3</c:v>
                </c:pt>
                <c:pt idx="1">
                  <c:v>96.9</c:v>
                </c:pt>
                <c:pt idx="2">
                  <c:v>99.9</c:v>
                </c:pt>
                <c:pt idx="3">
                  <c:v>103.3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дотации</c:v>
                </c:pt>
              </c:strCache>
            </c:strRef>
          </c:tx>
          <c:invertIfNegative val="1"/>
          <c:cat>
            <c:strRef>
              <c:f>Лист1!$A$2:$A$5</c:f>
              <c:strCache>
                <c:ptCount val="4"/>
                <c:pt idx="0">
                  <c:v>2021год</c:v>
                </c:pt>
                <c:pt idx="1">
                  <c:v>2022год</c:v>
                </c:pt>
                <c:pt idx="2">
                  <c:v>2023год</c:v>
                </c:pt>
                <c:pt idx="3">
                  <c:v>2024год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5185.3</c:v>
                </c:pt>
                <c:pt idx="1">
                  <c:v>4402.7</c:v>
                </c:pt>
                <c:pt idx="2">
                  <c:v>3127.1</c:v>
                </c:pt>
                <c:pt idx="3">
                  <c:v>2814.4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gapDepth val="95"/>
        <c:shape val="cylinder"/>
        <c:axId val="321655984"/>
        <c:axId val="321656376"/>
        <c:axId val="0"/>
      </c:bar3DChart>
      <c:catAx>
        <c:axId val="32165598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321656376"/>
        <c:crosses val="autoZero"/>
        <c:auto val="1"/>
        <c:lblAlgn val="ctr"/>
        <c:lblOffset val="100"/>
        <c:noMultiLvlLbl val="1"/>
      </c:catAx>
      <c:valAx>
        <c:axId val="321656376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321655984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0.09553</cdr:x>
      <cdr:y>0.90909</cdr:y>
    </cdr:from>
    <cdr:to>
      <cdr:x>0.99006</cdr:x>
      <cdr:y>0.96414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92088" y="4320480"/>
          <a:ext cx="7416771" cy="261610"/>
        </a:xfrm>
        <a:prstGeom xmlns:a="http://schemas.openxmlformats.org/drawingml/2006/main" prst="rect">
          <a:avLst/>
        </a:prstGeom>
        <a:solidFill xmlns:a="http://schemas.openxmlformats.org/drawingml/2006/main">
          <a:srgbClr val="FFFF00"/>
        </a:solidFill>
      </cdr:spPr>
      <cdr:style>
        <a:lnRef xmlns:a="http://schemas.openxmlformats.org/drawingml/2006/main" idx="2">
          <a:schemeClr val="accent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 wrap="square" rtlCol="0">
          <a:spAutoFit/>
        </a:bodyPr>
        <a:lstStyle xmlns:a="http://schemas.openxmlformats.org/drawingml/2006/main"/>
        <a:p xmlns:a="http://schemas.openxmlformats.org/drawingml/2006/main">
          <a:r>
            <a:rPr lang="ru-RU" sz="1100" dirty="0" smtClean="0"/>
            <a:t>    </a:t>
          </a:r>
          <a:endParaRPr lang="ru-RU" sz="11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71480"/>
            <a:ext cx="7772400" cy="5929353"/>
          </a:xfrm>
        </p:spPr>
        <p:txBody>
          <a:bodyPr>
            <a:normAutofit/>
          </a:bodyPr>
          <a:lstStyle/>
          <a:p>
            <a:r>
              <a:rPr lang="ru-RU" dirty="0" smtClean="0"/>
              <a:t>бюджет </a:t>
            </a:r>
            <a:r>
              <a:rPr lang="ru-RU" dirty="0" err="1" smtClean="0"/>
              <a:t>вербовологовского</a:t>
            </a:r>
            <a:r>
              <a:rPr lang="ru-RU" dirty="0" smtClean="0"/>
              <a:t> сельского поселения Дубовского района на </a:t>
            </a:r>
            <a:r>
              <a:rPr lang="ru-RU" dirty="0" smtClean="0"/>
              <a:t>2022 </a:t>
            </a:r>
            <a:r>
              <a:rPr lang="ru-RU" dirty="0" smtClean="0"/>
              <a:t>год и на плановый период </a:t>
            </a:r>
            <a:r>
              <a:rPr lang="ru-RU" dirty="0" smtClean="0"/>
              <a:t>2023 </a:t>
            </a:r>
            <a:r>
              <a:rPr lang="ru-RU" dirty="0" smtClean="0"/>
              <a:t>и </a:t>
            </a:r>
            <a:r>
              <a:rPr lang="ru-RU" dirty="0" smtClean="0"/>
              <a:t>2024 </a:t>
            </a:r>
            <a:r>
              <a:rPr lang="ru-RU" dirty="0" smtClean="0"/>
              <a:t>годов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89804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Структура Безвозмездных поступлений (в сопоставимых условиях) в </a:t>
            </a:r>
            <a:r>
              <a:rPr lang="ru-RU" sz="2800" dirty="0" smtClean="0"/>
              <a:t>2021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-</a:t>
            </a:r>
            <a:r>
              <a:rPr lang="ru-RU" sz="2800" dirty="0" smtClean="0"/>
              <a:t>2024 </a:t>
            </a:r>
            <a:r>
              <a:rPr lang="ru-RU" sz="2800" dirty="0" smtClean="0"/>
              <a:t>годах </a:t>
            </a: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7851762"/>
              </p:ext>
            </p:extLst>
          </p:nvPr>
        </p:nvGraphicFramePr>
        <p:xfrm>
          <a:off x="457200" y="1285875"/>
          <a:ext cx="8229600" cy="5168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32614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Основные параметры местного бюджета на </a:t>
            </a:r>
            <a:r>
              <a:rPr lang="ru-RU" sz="2800" dirty="0" smtClean="0"/>
              <a:t>2022 </a:t>
            </a:r>
            <a:r>
              <a:rPr lang="ru-RU" sz="2800" dirty="0" smtClean="0"/>
              <a:t>год</a:t>
            </a:r>
            <a:endParaRPr lang="ru-RU" sz="2800" dirty="0"/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0487935"/>
              </p:ext>
            </p:extLst>
          </p:nvPr>
        </p:nvGraphicFramePr>
        <p:xfrm>
          <a:off x="473725" y="1090670"/>
          <a:ext cx="4120309" cy="705079"/>
        </p:xfrm>
        <a:graphic>
          <a:graphicData uri="http://schemas.openxmlformats.org/drawingml/2006/table">
            <a:tbl>
              <a:tblPr/>
              <a:tblGrid>
                <a:gridCol w="4120309"/>
              </a:tblGrid>
              <a:tr h="70507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Доходы бюджета </a:t>
                      </a:r>
                    </a:p>
                    <a:p>
                      <a:pPr algn="ctr"/>
                      <a:r>
                        <a:rPr lang="ru-RU" dirty="0" smtClean="0"/>
                        <a:t>8350,7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8539589"/>
              </p:ext>
            </p:extLst>
          </p:nvPr>
        </p:nvGraphicFramePr>
        <p:xfrm>
          <a:off x="4704202" y="1112704"/>
          <a:ext cx="4087258" cy="694062"/>
        </p:xfrm>
        <a:graphic>
          <a:graphicData uri="http://schemas.openxmlformats.org/drawingml/2006/table">
            <a:tbl>
              <a:tblPr/>
              <a:tblGrid>
                <a:gridCol w="4087258"/>
              </a:tblGrid>
              <a:tr h="69406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Расходы бюджета</a:t>
                      </a:r>
                    </a:p>
                    <a:p>
                      <a:pPr algn="ctr"/>
                      <a:r>
                        <a:rPr lang="ru-RU" dirty="0" smtClean="0"/>
                        <a:t>                         </a:t>
                      </a:r>
                      <a:r>
                        <a:rPr lang="ru-RU" dirty="0" smtClean="0"/>
                        <a:t>9815,5     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     </a:t>
                      </a:r>
                      <a:r>
                        <a:rPr lang="ru-RU" sz="1000" dirty="0" smtClean="0"/>
                        <a:t>тыс.рублей</a:t>
                      </a:r>
                      <a:endParaRPr lang="ru-RU" sz="10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1593432"/>
              </p:ext>
            </p:extLst>
          </p:nvPr>
        </p:nvGraphicFramePr>
        <p:xfrm>
          <a:off x="251521" y="1857363"/>
          <a:ext cx="3963290" cy="5016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3290"/>
              </a:tblGrid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</a:t>
                      </a:r>
                      <a:r>
                        <a:rPr lang="ru-RU" baseline="0" dirty="0" smtClean="0"/>
                        <a:t> на доходы физических лиц </a:t>
                      </a:r>
                      <a:r>
                        <a:rPr lang="ru-RU" baseline="0" dirty="0" smtClean="0"/>
                        <a:t>1020,0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Единый сельскохозяйственный налог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79,9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0252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на</a:t>
                      </a:r>
                      <a:r>
                        <a:rPr lang="ru-RU" baseline="0" dirty="0" smtClean="0"/>
                        <a:t> имущество </a:t>
                      </a:r>
                      <a:r>
                        <a:rPr lang="ru-RU" baseline="0" dirty="0" smtClean="0"/>
                        <a:t>478,0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50988">
                <a:tc>
                  <a:txBody>
                    <a:bodyPr/>
                    <a:lstStyle/>
                    <a:p>
                      <a:r>
                        <a:rPr lang="ru-RU" dirty="0" smtClean="0"/>
                        <a:t>Земельный налог </a:t>
                      </a:r>
                      <a:r>
                        <a:rPr lang="ru-RU" dirty="0" smtClean="0"/>
                        <a:t>1925,2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84378">
                <a:tc>
                  <a:txBody>
                    <a:bodyPr/>
                    <a:lstStyle/>
                    <a:p>
                      <a:r>
                        <a:rPr lang="ru-RU" dirty="0" smtClean="0"/>
                        <a:t>Госпошлина </a:t>
                      </a:r>
                      <a:r>
                        <a:rPr lang="ru-RU" dirty="0" smtClean="0"/>
                        <a:t>2,2</a:t>
                      </a:r>
                      <a:endParaRPr lang="ru-RU" dirty="0"/>
                    </a:p>
                  </a:txBody>
                  <a:tcPr>
                    <a:solidFill>
                      <a:srgbClr val="F4D0CC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 от использования имущества </a:t>
                      </a:r>
                      <a:r>
                        <a:rPr lang="ru-RU" dirty="0" smtClean="0"/>
                        <a:t>173,9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Межбюджетные трансферты  </a:t>
                      </a:r>
                      <a:r>
                        <a:rPr lang="ru-RU" dirty="0" smtClean="0"/>
                        <a:t>4660,0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доходы  </a:t>
                      </a:r>
                      <a:r>
                        <a:rPr lang="ru-RU" dirty="0" smtClean="0"/>
                        <a:t>11,5</a:t>
                      </a:r>
                      <a:endParaRPr lang="ru-RU" dirty="0" smtClean="0"/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1395779"/>
              </p:ext>
            </p:extLst>
          </p:nvPr>
        </p:nvGraphicFramePr>
        <p:xfrm>
          <a:off x="5214942" y="1857362"/>
          <a:ext cx="3533522" cy="48936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3522"/>
              </a:tblGrid>
              <a:tr h="745602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вопросы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6312,1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  </a:t>
                      </a:r>
                      <a:r>
                        <a:rPr lang="ru-RU" dirty="0" smtClean="0"/>
                        <a:t>96,7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2514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безопасность </a:t>
                      </a:r>
                      <a:r>
                        <a:rPr lang="ru-RU" dirty="0" smtClean="0"/>
                        <a:t>80,0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410048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экономика </a:t>
                      </a:r>
                      <a:r>
                        <a:rPr lang="ru-RU" dirty="0" smtClean="0"/>
                        <a:t>466,1</a:t>
                      </a:r>
                      <a:endParaRPr lang="ru-RU" dirty="0" smtClean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26950">
                <a:tc>
                  <a:txBody>
                    <a:bodyPr/>
                    <a:lstStyle/>
                    <a:p>
                      <a:r>
                        <a:rPr lang="ru-RU" dirty="0" smtClean="0"/>
                        <a:t>Жилищно-коммунальное хозяйство </a:t>
                      </a:r>
                      <a:r>
                        <a:rPr lang="ru-RU" dirty="0" smtClean="0"/>
                        <a:t>1038,1</a:t>
                      </a:r>
                      <a:endParaRPr lang="ru-RU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  <a:tr h="621501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 </a:t>
                      </a:r>
                      <a:r>
                        <a:rPr lang="ru-RU" baseline="0" dirty="0" smtClean="0"/>
                        <a:t> 8,1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11058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1697,7</a:t>
                      </a:r>
                      <a:endParaRPr lang="ru-RU" baseline="0" dirty="0" smtClean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19050">
                <a:tc>
                  <a:txBody>
                    <a:bodyPr/>
                    <a:lstStyle/>
                    <a:p>
                      <a:r>
                        <a:rPr lang="ru-RU" dirty="0" smtClean="0"/>
                        <a:t>Социальная политика </a:t>
                      </a:r>
                      <a:r>
                        <a:rPr lang="ru-RU" dirty="0" smtClean="0"/>
                        <a:t>76,7</a:t>
                      </a:r>
                      <a:endParaRPr lang="ru-RU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536844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Физическая культура  </a:t>
                      </a:r>
                      <a:r>
                        <a:rPr lang="ru-RU" dirty="0" smtClean="0"/>
                        <a:t>40,0</a:t>
                      </a:r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32614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Основные параметры местного бюджета на плановый период </a:t>
            </a:r>
            <a:r>
              <a:rPr lang="ru-RU" sz="2800" dirty="0" smtClean="0"/>
              <a:t>2023 </a:t>
            </a:r>
            <a:r>
              <a:rPr lang="ru-RU" sz="2800" dirty="0" smtClean="0"/>
              <a:t>года</a:t>
            </a:r>
            <a:endParaRPr lang="ru-RU" sz="2800" dirty="0"/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9640227"/>
              </p:ext>
            </p:extLst>
          </p:nvPr>
        </p:nvGraphicFramePr>
        <p:xfrm>
          <a:off x="473725" y="1090670"/>
          <a:ext cx="4120309" cy="705079"/>
        </p:xfrm>
        <a:graphic>
          <a:graphicData uri="http://schemas.openxmlformats.org/drawingml/2006/table">
            <a:tbl>
              <a:tblPr/>
              <a:tblGrid>
                <a:gridCol w="4120309"/>
              </a:tblGrid>
              <a:tr h="70507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Доходы бюджета на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2023 </a:t>
                      </a:r>
                      <a:r>
                        <a:rPr lang="ru-RU" baseline="0" dirty="0" smtClean="0"/>
                        <a:t>год</a:t>
                      </a:r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6686,2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9960587"/>
              </p:ext>
            </p:extLst>
          </p:nvPr>
        </p:nvGraphicFramePr>
        <p:xfrm>
          <a:off x="4704202" y="1112704"/>
          <a:ext cx="4087258" cy="694062"/>
        </p:xfrm>
        <a:graphic>
          <a:graphicData uri="http://schemas.openxmlformats.org/drawingml/2006/table">
            <a:tbl>
              <a:tblPr/>
              <a:tblGrid>
                <a:gridCol w="4087258"/>
              </a:tblGrid>
              <a:tr h="69406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Расходы бюджета на </a:t>
                      </a:r>
                      <a:r>
                        <a:rPr lang="ru-RU" dirty="0" smtClean="0"/>
                        <a:t>2023 </a:t>
                      </a:r>
                      <a:r>
                        <a:rPr lang="ru-RU" dirty="0" smtClean="0"/>
                        <a:t>год</a:t>
                      </a:r>
                    </a:p>
                    <a:p>
                      <a:pPr algn="ctr"/>
                      <a:r>
                        <a:rPr lang="ru-RU" dirty="0" smtClean="0"/>
                        <a:t>                         6705,0   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     </a:t>
                      </a:r>
                      <a:r>
                        <a:rPr lang="ru-RU" sz="1000" dirty="0" smtClean="0"/>
                        <a:t>тыс.рублей</a:t>
                      </a:r>
                      <a:endParaRPr lang="ru-RU" sz="10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4715470"/>
              </p:ext>
            </p:extLst>
          </p:nvPr>
        </p:nvGraphicFramePr>
        <p:xfrm>
          <a:off x="251521" y="1857363"/>
          <a:ext cx="3963290" cy="5016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3290"/>
              </a:tblGrid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</a:t>
                      </a:r>
                      <a:r>
                        <a:rPr lang="ru-RU" baseline="0" dirty="0" smtClean="0"/>
                        <a:t> на доходы физических лиц </a:t>
                      </a:r>
                      <a:r>
                        <a:rPr lang="ru-RU" baseline="0" dirty="0" smtClean="0"/>
                        <a:t>617,6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Единый сельскохозяйственный налог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83,1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0252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на</a:t>
                      </a:r>
                      <a:r>
                        <a:rPr lang="ru-RU" baseline="0" dirty="0" smtClean="0"/>
                        <a:t> имущество </a:t>
                      </a:r>
                      <a:r>
                        <a:rPr lang="ru-RU" baseline="0" dirty="0" smtClean="0"/>
                        <a:t>478,0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50988">
                <a:tc>
                  <a:txBody>
                    <a:bodyPr/>
                    <a:lstStyle/>
                    <a:p>
                      <a:r>
                        <a:rPr lang="ru-RU" dirty="0" smtClean="0"/>
                        <a:t>Земельный налог </a:t>
                      </a:r>
                      <a:r>
                        <a:rPr lang="ru-RU" dirty="0" smtClean="0"/>
                        <a:t>1925,2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84378">
                <a:tc>
                  <a:txBody>
                    <a:bodyPr/>
                    <a:lstStyle/>
                    <a:p>
                      <a:r>
                        <a:rPr lang="ru-RU" dirty="0" smtClean="0"/>
                        <a:t>Госпошлина </a:t>
                      </a:r>
                      <a:r>
                        <a:rPr lang="ru-RU" dirty="0" smtClean="0"/>
                        <a:t>2,2</a:t>
                      </a:r>
                      <a:r>
                        <a:rPr lang="ru-RU" dirty="0"/>
                        <a:t>3</a:t>
                      </a:r>
                      <a:endParaRPr lang="ru-RU" dirty="0"/>
                    </a:p>
                  </a:txBody>
                  <a:tcPr>
                    <a:solidFill>
                      <a:srgbClr val="F4D0CC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 от использования имущества </a:t>
                      </a:r>
                      <a:r>
                        <a:rPr lang="ru-RU" dirty="0" smtClean="0"/>
                        <a:t>180,8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Межбюджетные трансферты  </a:t>
                      </a:r>
                      <a:r>
                        <a:rPr lang="ru-RU" dirty="0" smtClean="0"/>
                        <a:t>3387,4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доходы  </a:t>
                      </a:r>
                      <a:r>
                        <a:rPr lang="ru-RU" dirty="0" smtClean="0"/>
                        <a:t>11,8</a:t>
                      </a:r>
                      <a:endParaRPr lang="ru-RU" dirty="0" smtClean="0"/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6840022"/>
              </p:ext>
            </p:extLst>
          </p:nvPr>
        </p:nvGraphicFramePr>
        <p:xfrm>
          <a:off x="5214942" y="1857362"/>
          <a:ext cx="3533522" cy="4994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3522"/>
              </a:tblGrid>
              <a:tr h="745602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вопросы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4306,5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  </a:t>
                      </a:r>
                      <a:r>
                        <a:rPr lang="ru-RU" dirty="0" smtClean="0"/>
                        <a:t>99,7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2514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безопасность </a:t>
                      </a:r>
                    </a:p>
                    <a:p>
                      <a:r>
                        <a:rPr lang="ru-RU" dirty="0" smtClean="0"/>
                        <a:t>73,2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3117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экономика </a:t>
                      </a:r>
                      <a:r>
                        <a:rPr lang="ru-RU" dirty="0" smtClean="0"/>
                        <a:t>401,4</a:t>
                      </a:r>
                      <a:endParaRPr lang="ru-RU" dirty="0" smtClean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74511">
                <a:tc>
                  <a:txBody>
                    <a:bodyPr/>
                    <a:lstStyle/>
                    <a:p>
                      <a:r>
                        <a:rPr lang="ru-RU" dirty="0" smtClean="0"/>
                        <a:t>Жилищно-коммунальное хозяйство </a:t>
                      </a:r>
                      <a:r>
                        <a:rPr lang="ru-RU" dirty="0" smtClean="0"/>
                        <a:t>275,6</a:t>
                      </a:r>
                      <a:endParaRPr lang="ru-RU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  <a:tr h="500511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  0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  </a:t>
                      </a:r>
                      <a:r>
                        <a:rPr lang="ru-RU" dirty="0" smtClean="0"/>
                        <a:t>1529,8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536844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Физическая культура  </a:t>
                      </a:r>
                      <a:r>
                        <a:rPr lang="ru-RU" dirty="0" smtClean="0"/>
                        <a:t>0,0</a:t>
                      </a:r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32614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Основные параметры местного бюджета на плановый период </a:t>
            </a:r>
            <a:r>
              <a:rPr lang="ru-RU" sz="2800" dirty="0" smtClean="0"/>
              <a:t>2024 </a:t>
            </a:r>
            <a:r>
              <a:rPr lang="ru-RU" sz="2800" dirty="0" smtClean="0"/>
              <a:t>года</a:t>
            </a:r>
            <a:endParaRPr lang="ru-RU" sz="2800" dirty="0"/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9089585"/>
              </p:ext>
            </p:extLst>
          </p:nvPr>
        </p:nvGraphicFramePr>
        <p:xfrm>
          <a:off x="473725" y="1090670"/>
          <a:ext cx="4120309" cy="705079"/>
        </p:xfrm>
        <a:graphic>
          <a:graphicData uri="http://schemas.openxmlformats.org/drawingml/2006/table">
            <a:tbl>
              <a:tblPr/>
              <a:tblGrid>
                <a:gridCol w="4120309"/>
              </a:tblGrid>
              <a:tr h="70507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Доходы бюджета на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2024 </a:t>
                      </a:r>
                      <a:r>
                        <a:rPr lang="ru-RU" baseline="0" dirty="0" smtClean="0"/>
                        <a:t>год</a:t>
                      </a:r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6409,9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3730408"/>
              </p:ext>
            </p:extLst>
          </p:nvPr>
        </p:nvGraphicFramePr>
        <p:xfrm>
          <a:off x="4704202" y="1112704"/>
          <a:ext cx="4087258" cy="694062"/>
        </p:xfrm>
        <a:graphic>
          <a:graphicData uri="http://schemas.openxmlformats.org/drawingml/2006/table">
            <a:tbl>
              <a:tblPr/>
              <a:tblGrid>
                <a:gridCol w="4087258"/>
              </a:tblGrid>
              <a:tr h="69406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Расходы бюджета на 2023 год</a:t>
                      </a:r>
                    </a:p>
                    <a:p>
                      <a:pPr algn="ctr"/>
                      <a:r>
                        <a:rPr lang="ru-RU" dirty="0" smtClean="0"/>
                        <a:t>                         6761,3     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     </a:t>
                      </a:r>
                      <a:r>
                        <a:rPr lang="ru-RU" sz="1000" dirty="0" smtClean="0"/>
                        <a:t>тыс.рублей</a:t>
                      </a:r>
                      <a:endParaRPr lang="ru-RU" sz="10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1336747"/>
              </p:ext>
            </p:extLst>
          </p:nvPr>
        </p:nvGraphicFramePr>
        <p:xfrm>
          <a:off x="251521" y="1857363"/>
          <a:ext cx="3963290" cy="50250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3290"/>
              </a:tblGrid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</a:t>
                      </a:r>
                      <a:r>
                        <a:rPr lang="ru-RU" baseline="0" dirty="0" smtClean="0"/>
                        <a:t> на доходы физических лиц </a:t>
                      </a:r>
                      <a:r>
                        <a:rPr lang="ru-RU" baseline="0" dirty="0" smtClean="0"/>
                        <a:t>617,7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Единый сельскохозяйственный налог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86,4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0252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на</a:t>
                      </a:r>
                      <a:r>
                        <a:rPr lang="ru-RU" baseline="0" dirty="0" smtClean="0"/>
                        <a:t> имущество </a:t>
                      </a:r>
                      <a:r>
                        <a:rPr lang="ru-RU" baseline="0" dirty="0" smtClean="0"/>
                        <a:t>500,0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50988">
                <a:tc>
                  <a:txBody>
                    <a:bodyPr/>
                    <a:lstStyle/>
                    <a:p>
                      <a:r>
                        <a:rPr lang="ru-RU" dirty="0" smtClean="0"/>
                        <a:t>Земельный налог </a:t>
                      </a:r>
                      <a:r>
                        <a:rPr lang="ru-RU" dirty="0" smtClean="0"/>
                        <a:t>1925,2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84378">
                <a:tc>
                  <a:txBody>
                    <a:bodyPr/>
                    <a:lstStyle/>
                    <a:p>
                      <a:r>
                        <a:rPr lang="ru-RU" dirty="0" smtClean="0"/>
                        <a:t>Госпошлина </a:t>
                      </a:r>
                      <a:r>
                        <a:rPr lang="ru-RU" dirty="0" smtClean="0"/>
                        <a:t>2,4</a:t>
                      </a:r>
                      <a:endParaRPr lang="ru-RU" dirty="0"/>
                    </a:p>
                  </a:txBody>
                  <a:tcPr>
                    <a:solidFill>
                      <a:srgbClr val="F4D0CC"/>
                    </a:solidFill>
                  </a:tcPr>
                </a:tc>
              </a:tr>
              <a:tr h="649048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 от использования имущества </a:t>
                      </a:r>
                      <a:r>
                        <a:rPr lang="ru-RU" dirty="0" smtClean="0"/>
                        <a:t>188,8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Межбюджетные трансферты</a:t>
                      </a:r>
                      <a:r>
                        <a:rPr lang="ru-RU" baseline="0" dirty="0" smtClean="0"/>
                        <a:t>  </a:t>
                      </a:r>
                      <a:r>
                        <a:rPr lang="ru-RU" baseline="0" dirty="0" smtClean="0"/>
                        <a:t>3078,1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доходы  </a:t>
                      </a:r>
                      <a:r>
                        <a:rPr lang="ru-RU" dirty="0" smtClean="0"/>
                        <a:t>12,1</a:t>
                      </a:r>
                      <a:endParaRPr lang="ru-RU" dirty="0" smtClean="0"/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7963518"/>
              </p:ext>
            </p:extLst>
          </p:nvPr>
        </p:nvGraphicFramePr>
        <p:xfrm>
          <a:off x="5214942" y="1857362"/>
          <a:ext cx="3533522" cy="48796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3522"/>
              </a:tblGrid>
              <a:tr h="745602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вопросы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4402,3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 </a:t>
                      </a:r>
                      <a:r>
                        <a:rPr lang="ru-RU" dirty="0" smtClean="0"/>
                        <a:t>103,1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2514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безопасность 73,2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3117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экономика </a:t>
                      </a:r>
                      <a:r>
                        <a:rPr lang="ru-RU" dirty="0" smtClean="0"/>
                        <a:t>161,4</a:t>
                      </a:r>
                      <a:endParaRPr lang="ru-RU" dirty="0" smtClean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74511">
                <a:tc>
                  <a:txBody>
                    <a:bodyPr/>
                    <a:lstStyle/>
                    <a:p>
                      <a:r>
                        <a:rPr lang="ru-RU" dirty="0" smtClean="0"/>
                        <a:t>Жилищно-коммунальное хозяйство </a:t>
                      </a:r>
                      <a:r>
                        <a:rPr lang="ru-RU" dirty="0" smtClean="0"/>
                        <a:t>178,6</a:t>
                      </a:r>
                      <a:endParaRPr lang="ru-RU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</a:tr>
              <a:tr h="500511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 0,0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 </a:t>
                      </a:r>
                      <a:r>
                        <a:rPr lang="ru-RU" dirty="0" smtClean="0"/>
                        <a:t>1491,3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536844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Физическая культура </a:t>
                      </a:r>
                      <a:r>
                        <a:rPr lang="ru-RU" dirty="0" smtClean="0"/>
                        <a:t>0,0</a:t>
                      </a:r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89804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ru-RU" sz="3200" dirty="0" smtClean="0">
                <a:latin typeface="+mn-lt"/>
              </a:rPr>
              <a:t>Динамика доходов бюджета </a:t>
            </a:r>
            <a:r>
              <a:rPr lang="ru-RU" sz="3200" dirty="0" err="1" smtClean="0">
                <a:latin typeface="+mn-lt"/>
              </a:rPr>
              <a:t>Вербовологовского</a:t>
            </a:r>
            <a:r>
              <a:rPr lang="ru-RU" sz="3200" dirty="0" smtClean="0">
                <a:latin typeface="+mn-lt"/>
              </a:rPr>
              <a:t> сельского поселения    2019-2023 годы</a:t>
            </a:r>
            <a:endParaRPr lang="ru-RU" sz="3200" dirty="0">
              <a:latin typeface="+mn-lt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6395930"/>
              </p:ext>
            </p:extLst>
          </p:nvPr>
        </p:nvGraphicFramePr>
        <p:xfrm>
          <a:off x="395536" y="1772816"/>
          <a:ext cx="8291264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87624" y="1412776"/>
            <a:ext cx="7272808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 smtClean="0"/>
              <a:t>2020 </a:t>
            </a:r>
            <a:r>
              <a:rPr lang="ru-RU" sz="1400" dirty="0" smtClean="0"/>
              <a:t>год факт          </a:t>
            </a:r>
            <a:r>
              <a:rPr lang="ru-RU" sz="1400" dirty="0" smtClean="0"/>
              <a:t>              2021г. факт       2022 </a:t>
            </a:r>
            <a:r>
              <a:rPr lang="ru-RU" sz="1400" dirty="0" smtClean="0"/>
              <a:t>год план      </a:t>
            </a:r>
            <a:r>
              <a:rPr lang="ru-RU" sz="1400" dirty="0" smtClean="0"/>
              <a:t>2023 </a:t>
            </a:r>
            <a:r>
              <a:rPr lang="ru-RU" sz="1400" dirty="0" smtClean="0"/>
              <a:t>год план       </a:t>
            </a:r>
            <a:r>
              <a:rPr lang="ru-RU" sz="1400" dirty="0" smtClean="0"/>
              <a:t>2024 </a:t>
            </a:r>
            <a:r>
              <a:rPr lang="ru-RU" sz="1400" dirty="0" smtClean="0"/>
              <a:t>год план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ru-RU" sz="3100" dirty="0" smtClean="0"/>
              <a:t>Налоговые</a:t>
            </a:r>
            <a:r>
              <a:rPr lang="ru-RU" dirty="0" smtClean="0"/>
              <a:t> </a:t>
            </a:r>
            <a:r>
              <a:rPr lang="ru-RU" sz="3100" dirty="0" smtClean="0"/>
              <a:t>и неналоговые доходы местного бюджета</a:t>
            </a:r>
            <a:endParaRPr lang="ru-RU" sz="31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8079038"/>
              </p:ext>
            </p:extLst>
          </p:nvPr>
        </p:nvGraphicFramePr>
        <p:xfrm>
          <a:off x="457200" y="2143115"/>
          <a:ext cx="8229600" cy="43116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143768" y="1928802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тыс.рублей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80120"/>
          </a:xfrm>
          <a:solidFill>
            <a:srgbClr val="00FF00"/>
          </a:solidFill>
        </p:spPr>
        <p:txBody>
          <a:bodyPr>
            <a:normAutofit fontScale="90000"/>
          </a:bodyPr>
          <a:lstStyle/>
          <a:p>
            <a:r>
              <a:rPr lang="ru-RU" sz="2400" dirty="0" smtClean="0"/>
              <a:t>Расходы местного бюджета ,формируемые в рамках муниципальных программ </a:t>
            </a:r>
            <a:r>
              <a:rPr lang="ru-RU" sz="2400" dirty="0" err="1" smtClean="0"/>
              <a:t>Вербовологовского</a:t>
            </a:r>
            <a:r>
              <a:rPr lang="ru-RU" sz="2400" dirty="0" smtClean="0"/>
              <a:t> сельского поселения и </a:t>
            </a:r>
            <a:r>
              <a:rPr lang="ru-RU" sz="2400" dirty="0" err="1" smtClean="0"/>
              <a:t>непрограммные</a:t>
            </a:r>
            <a:r>
              <a:rPr lang="ru-RU" sz="2400" dirty="0" smtClean="0"/>
              <a:t> расходы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40386"/>
          </a:xfrm>
          <a:solidFill>
            <a:srgbClr val="002060"/>
          </a:solidFill>
        </p:spPr>
        <p:txBody>
          <a:bodyPr/>
          <a:lstStyle/>
          <a:p>
            <a:pPr>
              <a:buNone/>
            </a:pPr>
            <a:r>
              <a:rPr lang="ru-RU" dirty="0" smtClean="0"/>
              <a:t>2021                          2022           2023           2024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785786" y="1988840"/>
            <a:ext cx="1265934" cy="1008112"/>
          </a:xfrm>
          <a:prstGeom prst="ellipse">
            <a:avLst/>
          </a:prstGeom>
          <a:solidFill>
            <a:srgbClr val="C00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9925,6 </a:t>
            </a:r>
            <a:r>
              <a:rPr lang="ru-RU" sz="1600" dirty="0" smtClean="0"/>
              <a:t>тыс.рублей</a:t>
            </a:r>
            <a:endParaRPr lang="ru-RU" sz="1600" dirty="0"/>
          </a:p>
        </p:txBody>
      </p:sp>
      <p:sp>
        <p:nvSpPr>
          <p:cNvPr id="6" name="Овал 5"/>
          <p:cNvSpPr/>
          <p:nvPr/>
        </p:nvSpPr>
        <p:spPr>
          <a:xfrm>
            <a:off x="3779912" y="1700808"/>
            <a:ext cx="1368152" cy="1043832"/>
          </a:xfrm>
          <a:prstGeom prst="ellipse">
            <a:avLst/>
          </a:prstGeom>
          <a:solidFill>
            <a:srgbClr val="C00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9518,8 </a:t>
            </a:r>
            <a:r>
              <a:rPr lang="ru-RU" sz="1600" dirty="0" smtClean="0"/>
              <a:t>тыс. рублей</a:t>
            </a:r>
            <a:endParaRPr lang="ru-RU" sz="1600" dirty="0"/>
          </a:p>
        </p:txBody>
      </p:sp>
      <p:sp>
        <p:nvSpPr>
          <p:cNvPr id="7" name="Овал 6"/>
          <p:cNvSpPr/>
          <p:nvPr/>
        </p:nvSpPr>
        <p:spPr>
          <a:xfrm>
            <a:off x="1763688" y="2744640"/>
            <a:ext cx="1440160" cy="1116408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i="1" dirty="0" smtClean="0"/>
              <a:t>296,1 </a:t>
            </a:r>
            <a:r>
              <a:rPr lang="ru-RU" sz="1600" i="1" dirty="0" smtClean="0"/>
              <a:t>тыс. рублей</a:t>
            </a:r>
            <a:endParaRPr lang="ru-RU" sz="1600" i="1" dirty="0"/>
          </a:p>
        </p:txBody>
      </p:sp>
      <p:sp>
        <p:nvSpPr>
          <p:cNvPr id="8" name="Овал 7"/>
          <p:cNvSpPr/>
          <p:nvPr/>
        </p:nvSpPr>
        <p:spPr>
          <a:xfrm>
            <a:off x="3779913" y="2744640"/>
            <a:ext cx="1368152" cy="1125338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i="1" dirty="0" smtClean="0"/>
              <a:t>296,7 </a:t>
            </a:r>
            <a:r>
              <a:rPr lang="ru-RU" sz="1600" i="1" dirty="0" err="1" smtClean="0"/>
              <a:t>тыс.рублей</a:t>
            </a:r>
            <a:endParaRPr lang="ru-RU" sz="1600" i="1" dirty="0"/>
          </a:p>
        </p:txBody>
      </p:sp>
      <p:sp>
        <p:nvSpPr>
          <p:cNvPr id="10" name="Овал 9"/>
          <p:cNvSpPr/>
          <p:nvPr/>
        </p:nvSpPr>
        <p:spPr>
          <a:xfrm>
            <a:off x="785786" y="4929198"/>
            <a:ext cx="357190" cy="357190"/>
          </a:xfrm>
          <a:prstGeom prst="ellipse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785786" y="5572140"/>
            <a:ext cx="357190" cy="357190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214414" y="4786322"/>
            <a:ext cx="664373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</a:t>
            </a:r>
            <a:r>
              <a:rPr lang="ru-RU" sz="1600" dirty="0" smtClean="0"/>
              <a:t>расходы местного бюджета ,формируемые в рамках муниципальных программ  </a:t>
            </a:r>
            <a:r>
              <a:rPr lang="ru-RU" sz="1600" dirty="0" err="1" smtClean="0"/>
              <a:t>Вербовологовского</a:t>
            </a:r>
            <a:r>
              <a:rPr lang="ru-RU" sz="1600" dirty="0" smtClean="0"/>
              <a:t> сельского поселения </a:t>
            </a:r>
            <a:endParaRPr lang="ru-RU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1285852" y="5500702"/>
            <a:ext cx="628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Непрограммные</a:t>
            </a:r>
            <a:r>
              <a:rPr lang="ru-RU" dirty="0" smtClean="0"/>
              <a:t> расходы местного бюджета</a:t>
            </a:r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5248605" y="1853208"/>
            <a:ext cx="1368152" cy="1043832"/>
          </a:xfrm>
          <a:prstGeom prst="ellipse">
            <a:avLst/>
          </a:prstGeom>
          <a:solidFill>
            <a:srgbClr val="C00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6421,8 </a:t>
            </a:r>
            <a:r>
              <a:rPr lang="ru-RU" sz="1600" dirty="0" smtClean="0"/>
              <a:t>тыс. рублей</a:t>
            </a:r>
            <a:endParaRPr lang="ru-RU" sz="1600" dirty="0"/>
          </a:p>
        </p:txBody>
      </p:sp>
      <p:sp>
        <p:nvSpPr>
          <p:cNvPr id="16" name="Овал 15"/>
          <p:cNvSpPr/>
          <p:nvPr/>
        </p:nvSpPr>
        <p:spPr>
          <a:xfrm flipH="1">
            <a:off x="6958014" y="1853208"/>
            <a:ext cx="1214386" cy="1043832"/>
          </a:xfrm>
          <a:prstGeom prst="ellipse">
            <a:avLst/>
          </a:prstGeom>
          <a:solidFill>
            <a:srgbClr val="C00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5991,4 </a:t>
            </a:r>
            <a:r>
              <a:rPr lang="ru-RU" sz="1600" dirty="0" smtClean="0"/>
              <a:t>тыс.рублей</a:t>
            </a:r>
            <a:endParaRPr lang="ru-RU" sz="1600" dirty="0"/>
          </a:p>
        </p:txBody>
      </p:sp>
      <p:sp>
        <p:nvSpPr>
          <p:cNvPr id="17" name="Овал 16"/>
          <p:cNvSpPr/>
          <p:nvPr/>
        </p:nvSpPr>
        <p:spPr>
          <a:xfrm flipH="1">
            <a:off x="5436096" y="3140968"/>
            <a:ext cx="1368152" cy="1296144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i="1" dirty="0" smtClean="0"/>
              <a:t>264,4 </a:t>
            </a:r>
            <a:r>
              <a:rPr lang="ru-RU" sz="1600" i="1" dirty="0" smtClean="0"/>
              <a:t>тыс. рублей</a:t>
            </a:r>
            <a:endParaRPr lang="ru-RU" sz="1600" i="1" dirty="0"/>
          </a:p>
        </p:txBody>
      </p:sp>
      <p:sp>
        <p:nvSpPr>
          <p:cNvPr id="18" name="Овал 17"/>
          <p:cNvSpPr/>
          <p:nvPr/>
        </p:nvSpPr>
        <p:spPr>
          <a:xfrm flipH="1">
            <a:off x="7164288" y="2897040"/>
            <a:ext cx="1296144" cy="1324048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i="1" dirty="0" smtClean="0"/>
              <a:t>418,5 </a:t>
            </a:r>
            <a:r>
              <a:rPr lang="ru-RU" i="1" dirty="0" smtClean="0"/>
              <a:t>тыс.рублей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8401080" cy="928670"/>
          </a:xfrm>
        </p:spPr>
        <p:txBody>
          <a:bodyPr>
            <a:normAutofit/>
          </a:bodyPr>
          <a:lstStyle/>
          <a:p>
            <a:r>
              <a:rPr lang="ru-RU" dirty="0" smtClean="0"/>
              <a:t>Расходы на Культуру</a:t>
            </a:r>
            <a:endParaRPr lang="ru-RU" dirty="0"/>
          </a:p>
        </p:txBody>
      </p:sp>
      <p:pic>
        <p:nvPicPr>
          <p:cNvPr id="4" name="Содержимое 3" descr="i (8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00760" y="785794"/>
            <a:ext cx="2786082" cy="2214578"/>
          </a:xfrm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529872567"/>
              </p:ext>
            </p:extLst>
          </p:nvPr>
        </p:nvGraphicFramePr>
        <p:xfrm>
          <a:off x="6732240" y="3861048"/>
          <a:ext cx="2197478" cy="25683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Овал 5"/>
          <p:cNvSpPr/>
          <p:nvPr/>
        </p:nvSpPr>
        <p:spPr>
          <a:xfrm>
            <a:off x="428596" y="1071546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71472" y="1000108"/>
            <a:ext cx="5143536" cy="2585323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Финансовое обеспечение выполнения  муниципального задания Вербовологовского СДК учреждениями культуры –в </a:t>
            </a:r>
            <a:r>
              <a:rPr lang="ru-RU" dirty="0" smtClean="0"/>
              <a:t>2022 </a:t>
            </a:r>
            <a:r>
              <a:rPr lang="ru-RU" dirty="0" smtClean="0"/>
              <a:t>году -    </a:t>
            </a:r>
            <a:r>
              <a:rPr lang="ru-RU" dirty="0" smtClean="0"/>
              <a:t>1697,7 </a:t>
            </a:r>
            <a:r>
              <a:rPr lang="ru-RU" dirty="0" smtClean="0"/>
              <a:t>тыс.рублей </a:t>
            </a:r>
          </a:p>
          <a:p>
            <a:endParaRPr lang="ru-RU" dirty="0"/>
          </a:p>
          <a:p>
            <a:r>
              <a:rPr lang="ru-RU" dirty="0"/>
              <a:t>в </a:t>
            </a:r>
            <a:r>
              <a:rPr lang="ru-RU" dirty="0" smtClean="0"/>
              <a:t>2023году </a:t>
            </a:r>
            <a:r>
              <a:rPr lang="ru-RU" dirty="0"/>
              <a:t>-    </a:t>
            </a:r>
            <a:r>
              <a:rPr lang="ru-RU" dirty="0" smtClean="0"/>
              <a:t>1529,8 </a:t>
            </a:r>
            <a:r>
              <a:rPr lang="ru-RU" dirty="0"/>
              <a:t>тыс.рублей </a:t>
            </a:r>
          </a:p>
          <a:p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 smtClean="0"/>
              <a:t>2024году </a:t>
            </a:r>
            <a:r>
              <a:rPr lang="ru-RU" dirty="0"/>
              <a:t>-    </a:t>
            </a:r>
            <a:r>
              <a:rPr lang="ru-RU" dirty="0" smtClean="0"/>
              <a:t>1491,3 </a:t>
            </a:r>
            <a:r>
              <a:rPr lang="ru-RU" dirty="0" smtClean="0"/>
              <a:t>тыс.рублей</a:t>
            </a:r>
            <a:endParaRPr lang="ru-RU" dirty="0"/>
          </a:p>
          <a:p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571472" y="3429000"/>
            <a:ext cx="142876" cy="142876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4305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Финансирование мероприятий по развитию жилищно-коммунальной инфраструктуры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883196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pPr>
              <a:buFontTx/>
              <a:buChar char="-"/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год -Благоустройство -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1038,1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тыс.руб.,</a:t>
            </a:r>
          </a:p>
          <a:p>
            <a:pPr>
              <a:buFontTx/>
              <a:buChar char="-"/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год -Благоустройство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-275,6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тыс.руб.,</a:t>
            </a:r>
          </a:p>
          <a:p>
            <a:pPr>
              <a:buFontTx/>
              <a:buChar char="-"/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год -Благоустройство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-178,6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тыс.руб.,</a:t>
            </a:r>
          </a:p>
          <a:p>
            <a:pPr>
              <a:buFontTx/>
              <a:buChar char="-"/>
            </a:pPr>
            <a:endParaRPr lang="ru-RU" sz="1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>
    <a:txDef>
      <a:spPr>
        <a:solidFill>
          <a:schemeClr val="bg2"/>
        </a:solidFill>
      </a:spPr>
      <a:bodyPr wrap="square" rtlCol="0">
        <a:spAutoFit/>
      </a:bodyPr>
      <a:lstStyle>
        <a:defPPr>
          <a:defRPr dirty="0" smtClean="0"/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25054</TotalTime>
  <Words>399</Words>
  <Application>Microsoft Office PowerPoint</Application>
  <PresentationFormat>Экран (4:3)</PresentationFormat>
  <Paragraphs>95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бюджет вербовологовского сельского поселения Дубовского района на 2022 год и на плановый период 2023 и 2024 годов</vt:lpstr>
      <vt:lpstr>Основные параметры местного бюджета на 2022 год</vt:lpstr>
      <vt:lpstr>Основные параметры местного бюджета на плановый период 2023 года</vt:lpstr>
      <vt:lpstr>Основные параметры местного бюджета на плановый период 2024 года</vt:lpstr>
      <vt:lpstr>Динамика доходов бюджета Вербовологовского сельского поселения    2019-2023 годы</vt:lpstr>
      <vt:lpstr>Налоговые и неналоговые доходы местного бюджета</vt:lpstr>
      <vt:lpstr>Расходы местного бюджета ,формируемые в рамках муниципальных программ Вербовологовского сельского поселения и непрограммные расходы</vt:lpstr>
      <vt:lpstr>Расходы на Культуру</vt:lpstr>
      <vt:lpstr>Финансирование мероприятий по развитию жилищно-коммунальной инфраструктуры</vt:lpstr>
      <vt:lpstr>Структура Безвозмездных поступлений (в сопоставимых условиях) в 2021 -2024 годах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Проект бюджета Барабанщиковскго сельского поселения 2016г.</dc:title>
  <dc:creator>1</dc:creator>
  <cp:lastModifiedBy>Пользователь</cp:lastModifiedBy>
  <cp:revision>254</cp:revision>
  <dcterms:created xsi:type="dcterms:W3CDTF">2015-12-04T10:25:22Z</dcterms:created>
  <dcterms:modified xsi:type="dcterms:W3CDTF">2022-01-21T07:05:03Z</dcterms:modified>
</cp:coreProperties>
</file>