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3" r:id="rId8"/>
    <p:sldId id="275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4D0CC"/>
    <a:srgbClr val="00FF00"/>
    <a:srgbClr val="EE30E5"/>
    <a:srgbClr val="57C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факт</c:v>
                </c:pt>
                <c:pt idx="1">
                  <c:v>2023 факт</c:v>
                </c:pt>
                <c:pt idx="2">
                  <c:v>2024 план</c:v>
                </c:pt>
                <c:pt idx="3">
                  <c:v>2025 план</c:v>
                </c:pt>
                <c:pt idx="4">
                  <c:v>2026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2810.3</c:v>
                </c:pt>
                <c:pt idx="1">
                  <c:v>4160.3</c:v>
                </c:pt>
                <c:pt idx="2">
                  <c:v>4076.9</c:v>
                </c:pt>
                <c:pt idx="3">
                  <c:v>3802.3</c:v>
                </c:pt>
                <c:pt idx="4">
                  <c:v>3873.7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факт</c:v>
                </c:pt>
                <c:pt idx="1">
                  <c:v>2023 факт</c:v>
                </c:pt>
                <c:pt idx="2">
                  <c:v>2024 план</c:v>
                </c:pt>
                <c:pt idx="3">
                  <c:v>2025 план</c:v>
                </c:pt>
                <c:pt idx="4">
                  <c:v>2026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4969.3999999999996</c:v>
                </c:pt>
                <c:pt idx="1">
                  <c:v>7675.5</c:v>
                </c:pt>
                <c:pt idx="2">
                  <c:v>10618.2</c:v>
                </c:pt>
                <c:pt idx="3">
                  <c:v>5609.3</c:v>
                </c:pt>
                <c:pt idx="4">
                  <c:v>5091.2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409400544"/>
        <c:axId val="409400152"/>
        <c:axId val="0"/>
      </c:bar3DChart>
      <c:catAx>
        <c:axId val="409400544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409400152"/>
        <c:crosses val="autoZero"/>
        <c:auto val="1"/>
        <c:lblAlgn val="ctr"/>
        <c:lblOffset val="100"/>
        <c:noMultiLvlLbl val="1"/>
      </c:catAx>
      <c:valAx>
        <c:axId val="409400152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40940054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71026818106382816"/>
          <c:y val="6.0967552426834729E-2"/>
          <c:w val="0.28820008625946575"/>
          <c:h val="0.16724320193379186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2022 года</c:v>
                </c:pt>
                <c:pt idx="1">
                  <c:v>факт 2023 года</c:v>
                </c:pt>
                <c:pt idx="2">
                  <c:v>план 2024 года</c:v>
                </c:pt>
                <c:pt idx="3">
                  <c:v>план 2025 года</c:v>
                </c:pt>
                <c:pt idx="4">
                  <c:v>план 2026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2810.3</c:v>
                </c:pt>
                <c:pt idx="1">
                  <c:v>4160.3</c:v>
                </c:pt>
                <c:pt idx="2">
                  <c:v>4076.9</c:v>
                </c:pt>
                <c:pt idx="3">
                  <c:v>3802.3</c:v>
                </c:pt>
                <c:pt idx="4">
                  <c:v>3873.7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9395448"/>
        <c:axId val="409401720"/>
        <c:axId val="393272640"/>
      </c:bar3DChart>
      <c:catAx>
        <c:axId val="4093954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9401720"/>
        <c:crosses val="autoZero"/>
        <c:auto val="1"/>
        <c:lblAlgn val="ctr"/>
        <c:lblOffset val="100"/>
        <c:noMultiLvlLbl val="1"/>
      </c:catAx>
      <c:valAx>
        <c:axId val="409401720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409395448"/>
        <c:crosses val="autoZero"/>
        <c:crossBetween val="between"/>
      </c:valAx>
      <c:serAx>
        <c:axId val="393272640"/>
        <c:scaling>
          <c:orientation val="minMax"/>
        </c:scaling>
        <c:delete val="1"/>
        <c:axPos val="b"/>
        <c:majorTickMark val="out"/>
        <c:minorTickMark val="none"/>
        <c:tickLblPos val="none"/>
        <c:crossAx val="409401720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3633.5</c:v>
                </c:pt>
                <c:pt idx="1">
                  <c:v>166.1</c:v>
                </c:pt>
                <c:pt idx="2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141.19999999999999</c:v>
                </c:pt>
                <c:pt idx="1">
                  <c:v>155.19999999999999</c:v>
                </c:pt>
                <c:pt idx="2">
                  <c:v>169.3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6843.5</c:v>
                </c:pt>
                <c:pt idx="1">
                  <c:v>5288</c:v>
                </c:pt>
                <c:pt idx="2">
                  <c:v>4759.2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409395056"/>
        <c:axId val="409399760"/>
        <c:axId val="0"/>
      </c:bar3DChart>
      <c:catAx>
        <c:axId val="4093950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9399760"/>
        <c:crosses val="autoZero"/>
        <c:auto val="1"/>
        <c:lblAlgn val="ctr"/>
        <c:lblOffset val="100"/>
        <c:noMultiLvlLbl val="1"/>
      </c:catAx>
      <c:valAx>
        <c:axId val="40939976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4093950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5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9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613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09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12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195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647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8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70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20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3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7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4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65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6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25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7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2024 год и на плановый период 2025 и 2026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</a:t>
            </a:r>
            <a:r>
              <a:rPr lang="ru-RU" sz="2800" dirty="0" smtClean="0"/>
              <a:t>местного </a:t>
            </a:r>
            <a:r>
              <a:rPr lang="ru-RU" sz="2800" dirty="0" smtClean="0"/>
              <a:t>бюджета на 2024 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310400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</a:t>
                      </a:r>
                    </a:p>
                    <a:p>
                      <a:pPr algn="ctr"/>
                      <a:r>
                        <a:rPr lang="ru-RU" dirty="0" smtClean="0"/>
                        <a:t>14695,1 </a:t>
                      </a:r>
                      <a:r>
                        <a:rPr lang="ru-RU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604671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14695,1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056981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249,3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214,7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265,4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2750,6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241,0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10618,2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353,5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818902"/>
              </p:ext>
            </p:extLst>
          </p:nvPr>
        </p:nvGraphicFramePr>
        <p:xfrm>
          <a:off x="5214942" y="1857362"/>
          <a:ext cx="3533522" cy="523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7677,1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141,0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55,0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209,5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</a:t>
                      </a:r>
                      <a:r>
                        <a:rPr lang="ru-RU" dirty="0" smtClean="0"/>
                        <a:t>хозяйство </a:t>
                      </a:r>
                      <a:r>
                        <a:rPr lang="ru-RU" dirty="0" smtClean="0"/>
                        <a:t>511,4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5939,1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122,0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2025 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70744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2025 год </a:t>
                      </a:r>
                      <a:r>
                        <a:rPr lang="ru-RU" baseline="0" dirty="0" smtClean="0"/>
                        <a:t>9411,6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932794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2025 год </a:t>
                      </a:r>
                      <a:r>
                        <a:rPr lang="ru-RU" dirty="0" smtClean="0"/>
                        <a:t>9411,6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38226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257,5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222,2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305,4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2728,6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2,5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</a:t>
                      </a:r>
                      <a:r>
                        <a:rPr lang="ru-RU" baseline="0" dirty="0" smtClean="0"/>
                        <a:t> 250,6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5609,3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12,4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648225"/>
              </p:ext>
            </p:extLst>
          </p:nvPr>
        </p:nvGraphicFramePr>
        <p:xfrm>
          <a:off x="5214942" y="1857362"/>
          <a:ext cx="3533522" cy="5377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7214,4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155,0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166,1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144,9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1699,2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2026 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11834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2026 год </a:t>
                      </a:r>
                      <a:r>
                        <a:rPr lang="ru-RU" baseline="0" dirty="0" smtClean="0"/>
                        <a:t>8964,9 </a:t>
                      </a:r>
                      <a:r>
                        <a:rPr lang="ru-RU" baseline="0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39640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2026 год </a:t>
                      </a:r>
                      <a:r>
                        <a:rPr lang="ru-RU" dirty="0" smtClean="0"/>
                        <a:t>8964,9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670476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269,6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232,2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345,4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2750,6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2,6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260,6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5091,2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12,7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223198"/>
              </p:ext>
            </p:extLst>
          </p:nvPr>
        </p:nvGraphicFramePr>
        <p:xfrm>
          <a:off x="5214942" y="1857362"/>
          <a:ext cx="3533522" cy="5103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5694,2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169,1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82,0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491,3</a:t>
                      </a:r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2365,6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+mn-lt"/>
              </a:rPr>
              <a:t>Динамика доходов проекта бюджета Вербовологовского сельского поселения    2022-2026 годы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723563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49917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2022 год факт                 2023г. факт       2024 г план      2025 г план       2026 г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FF00"/>
                </a:solidFill>
              </a:rPr>
              <a:t>Налоговые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sz="3100" dirty="0" smtClean="0">
                <a:solidFill>
                  <a:srgbClr val="FFFF00"/>
                </a:solidFill>
              </a:rPr>
              <a:t>и неналоговые доходы проекта местного бюджета</a:t>
            </a:r>
            <a:endParaRPr lang="ru-RU" sz="31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745811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2024 году -    </a:t>
            </a:r>
            <a:r>
              <a:rPr lang="ru-RU" dirty="0" smtClean="0"/>
              <a:t>5939,1 </a:t>
            </a:r>
            <a:r>
              <a:rPr lang="ru-RU" dirty="0" smtClean="0"/>
              <a:t>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2025 году </a:t>
            </a:r>
            <a:r>
              <a:rPr lang="ru-RU" dirty="0"/>
              <a:t>-    </a:t>
            </a:r>
            <a:r>
              <a:rPr lang="ru-RU" dirty="0" smtClean="0"/>
              <a:t>1699,2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2026 году </a:t>
            </a:r>
            <a:r>
              <a:rPr lang="ru-RU" dirty="0"/>
              <a:t>-    </a:t>
            </a:r>
            <a:r>
              <a:rPr lang="ru-RU" dirty="0" smtClean="0"/>
              <a:t>2365,6 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-511,4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год -Благоустройство -144,9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-491,3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6865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Структура Безвозмездных поступлений (в сопоставимых условиях) </a:t>
            </a:r>
            <a:r>
              <a:rPr lang="ru-RU" sz="2400" smtClean="0"/>
              <a:t>в 2024-2026 </a:t>
            </a:r>
            <a:r>
              <a:rPr lang="ru-RU" sz="2400" dirty="0" smtClean="0"/>
              <a:t>годах 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750833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25457</TotalTime>
  <Words>352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бюджет вербовологовского сельского поселения Дубовского района на 2024 год и на плановый период 2025 и 2026 годов</vt:lpstr>
      <vt:lpstr>Основные параметры местного бюджета на 2024 год</vt:lpstr>
      <vt:lpstr>Основные параметры проекта местного бюджета на плановый период 2025 года</vt:lpstr>
      <vt:lpstr>Основные параметры проекта местного бюджета на плановый период 2026 года</vt:lpstr>
      <vt:lpstr>Динамика доходов проекта бюджета Вербовологовского сельского поселения    2022-2026 годы</vt:lpstr>
      <vt:lpstr>Налоговые и неналоговые доходы проекта местного бюджета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2024-2026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269</cp:revision>
  <dcterms:created xsi:type="dcterms:W3CDTF">2015-12-04T10:25:22Z</dcterms:created>
  <dcterms:modified xsi:type="dcterms:W3CDTF">2025-01-16T19:46:48Z</dcterms:modified>
</cp:coreProperties>
</file>