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0" r:id="rId3"/>
    <p:sldId id="294" r:id="rId4"/>
    <p:sldId id="295" r:id="rId5"/>
    <p:sldId id="261" r:id="rId6"/>
    <p:sldId id="264" r:id="rId7"/>
    <p:sldId id="271" r:id="rId8"/>
    <p:sldId id="273" r:id="rId9"/>
    <p:sldId id="275" r:id="rId10"/>
    <p:sldId id="27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00FF00"/>
    <a:srgbClr val="EE30E5"/>
    <a:srgbClr val="57C75A"/>
    <a:srgbClr val="F4D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70" d="100"/>
          <a:sy n="70" d="100"/>
        </p:scale>
        <p:origin x="139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1058854235011727E-2"/>
          <c:y val="4.3250455336612426E-2"/>
          <c:w val="0.89209208632121761"/>
          <c:h val="0.88143194527207414"/>
        </c:manualLayout>
      </c:layout>
      <c:bar3D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Собственные доходы</c:v>
                </c:pt>
              </c:strCache>
            </c:strRef>
          </c:tx>
          <c:spPr>
            <a:solidFill>
              <a:srgbClr val="FFFF0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2023 факт</c:v>
                </c:pt>
                <c:pt idx="1">
                  <c:v>2024 факт</c:v>
                </c:pt>
                <c:pt idx="2">
                  <c:v>2025 план</c:v>
                </c:pt>
                <c:pt idx="3">
                  <c:v>2026 план</c:v>
                </c:pt>
                <c:pt idx="4">
                  <c:v>2027 план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4160.3</c:v>
                </c:pt>
                <c:pt idx="1">
                  <c:v>3713.2</c:v>
                </c:pt>
                <c:pt idx="2">
                  <c:v>4669.8</c:v>
                </c:pt>
                <c:pt idx="3">
                  <c:v>4859.1000000000004</c:v>
                </c:pt>
                <c:pt idx="4">
                  <c:v>5052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безвозмездные поступления </c:v>
                </c:pt>
              </c:strCache>
            </c:strRef>
          </c:tx>
          <c:spPr>
            <a:solidFill>
              <a:srgbClr val="00B05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2023 факт</c:v>
                </c:pt>
                <c:pt idx="1">
                  <c:v>2024 факт</c:v>
                </c:pt>
                <c:pt idx="2">
                  <c:v>2025 план</c:v>
                </c:pt>
                <c:pt idx="3">
                  <c:v>2026 план</c:v>
                </c:pt>
                <c:pt idx="4">
                  <c:v>2027 план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7675.5</c:v>
                </c:pt>
                <c:pt idx="1">
                  <c:v>9876.5</c:v>
                </c:pt>
                <c:pt idx="2">
                  <c:v>9925.7000000000007</c:v>
                </c:pt>
                <c:pt idx="3">
                  <c:v>5616.8</c:v>
                </c:pt>
                <c:pt idx="4">
                  <c:v>4218.6000000000004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5"/>
        <c:shape val="cylinder"/>
        <c:axId val="405033432"/>
        <c:axId val="405033040"/>
        <c:axId val="0"/>
      </c:bar3DChart>
      <c:catAx>
        <c:axId val="405033432"/>
        <c:scaling>
          <c:orientation val="minMax"/>
        </c:scaling>
        <c:delete val="1"/>
        <c:axPos val="b"/>
        <c:numFmt formatCode="General" sourceLinked="1"/>
        <c:majorTickMark val="none"/>
        <c:minorTickMark val="cross"/>
        <c:tickLblPos val="none"/>
        <c:crossAx val="405033040"/>
        <c:crosses val="autoZero"/>
        <c:auto val="1"/>
        <c:lblAlgn val="ctr"/>
        <c:lblOffset val="100"/>
        <c:noMultiLvlLbl val="1"/>
      </c:catAx>
      <c:valAx>
        <c:axId val="405033040"/>
        <c:scaling>
          <c:orientation val="minMax"/>
        </c:scaling>
        <c:delete val="0"/>
        <c:axPos val="l"/>
        <c:majorGridlines>
          <c:spPr>
            <a:ln>
              <a:solidFill>
                <a:schemeClr val="accent1"/>
              </a:solidFill>
            </a:ln>
          </c:spPr>
        </c:majorGridlines>
        <c:numFmt formatCode="General" sourceLinked="1"/>
        <c:majorTickMark val="none"/>
        <c:minorTickMark val="cross"/>
        <c:tickLblPos val="nextTo"/>
        <c:crossAx val="4050334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260951768029689"/>
          <c:y val="4.7606242404042723E-2"/>
          <c:w val="0.28820008625946575"/>
          <c:h val="0.26878915810701171"/>
        </c:manualLayout>
      </c:layout>
      <c:overlay val="1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1"/>
          <c:cat>
            <c:strRef>
              <c:f>Лист1!$A$2:$A$6</c:f>
              <c:strCache>
                <c:ptCount val="5"/>
                <c:pt idx="0">
                  <c:v>факт 2023 года</c:v>
                </c:pt>
                <c:pt idx="1">
                  <c:v>факт 2024 года</c:v>
                </c:pt>
                <c:pt idx="2">
                  <c:v>план 2025 года</c:v>
                </c:pt>
                <c:pt idx="3">
                  <c:v>план 2026 года</c:v>
                </c:pt>
                <c:pt idx="4">
                  <c:v>план 2027 года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11835.8</c:v>
                </c:pt>
                <c:pt idx="1">
                  <c:v>13589.7</c:v>
                </c:pt>
                <c:pt idx="2">
                  <c:v>14595.5</c:v>
                </c:pt>
                <c:pt idx="3">
                  <c:v>10475.9</c:v>
                </c:pt>
                <c:pt idx="4">
                  <c:v>9270.6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05032256"/>
        <c:axId val="405031864"/>
        <c:axId val="406606008"/>
      </c:bar3DChart>
      <c:catAx>
        <c:axId val="4050322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05031864"/>
        <c:crosses val="autoZero"/>
        <c:auto val="1"/>
        <c:lblAlgn val="ctr"/>
        <c:lblOffset val="100"/>
        <c:noMultiLvlLbl val="1"/>
      </c:catAx>
      <c:valAx>
        <c:axId val="405031864"/>
        <c:scaling>
          <c:orientation val="minMax"/>
        </c:scaling>
        <c:delete val="0"/>
        <c:axPos val="l"/>
        <c:majorGridlines/>
        <c:title>
          <c:layout/>
          <c:overlay val="0"/>
        </c:title>
        <c:numFmt formatCode="General" sourceLinked="1"/>
        <c:majorTickMark val="none"/>
        <c:minorTickMark val="none"/>
        <c:tickLblPos val="nextTo"/>
        <c:crossAx val="405032256"/>
        <c:crosses val="autoZero"/>
        <c:crossBetween val="between"/>
      </c:valAx>
      <c:serAx>
        <c:axId val="406606008"/>
        <c:scaling>
          <c:orientation val="minMax"/>
        </c:scaling>
        <c:delete val="1"/>
        <c:axPos val="b"/>
        <c:majorTickMark val="out"/>
        <c:minorTickMark val="none"/>
        <c:tickLblPos val="none"/>
        <c:crossAx val="405031864"/>
        <c:crosses val="autoZero"/>
      </c:ser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1"/>
          <c:showVal val="1"/>
          <c:showCatName val="1"/>
          <c:showSerName val="1"/>
          <c:showPercent val="1"/>
          <c:showBubbleSize val="1"/>
          <c:showLeaderLines val="0"/>
        </c:dLbls>
      </c:pie3DChart>
      <c:spPr>
        <a:noFill/>
        <a:ln w="25400">
          <a:noFill/>
        </a:ln>
      </c:spPr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иные межбюджетные трасферты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2024год факт</c:v>
                </c:pt>
                <c:pt idx="1">
                  <c:v>2025год</c:v>
                </c:pt>
                <c:pt idx="2">
                  <c:v>2026год</c:v>
                </c:pt>
                <c:pt idx="3">
                  <c:v>2027год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1389.8</c:v>
                </c:pt>
                <c:pt idx="1">
                  <c:v>166.1</c:v>
                </c:pt>
                <c:pt idx="2">
                  <c:v>162.69999999999999</c:v>
                </c:pt>
                <c:pt idx="3">
                  <c:v>162.69999999999999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2024год факт</c:v>
                </c:pt>
                <c:pt idx="1">
                  <c:v>2025год</c:v>
                </c:pt>
                <c:pt idx="2">
                  <c:v>2026год</c:v>
                </c:pt>
                <c:pt idx="3">
                  <c:v>2027год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144.80000000000001</c:v>
                </c:pt>
                <c:pt idx="1">
                  <c:v>164.5</c:v>
                </c:pt>
                <c:pt idx="2">
                  <c:v>179.5</c:v>
                </c:pt>
                <c:pt idx="3">
                  <c:v>185.8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дотации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2024год факт</c:v>
                </c:pt>
                <c:pt idx="1">
                  <c:v>2025год</c:v>
                </c:pt>
                <c:pt idx="2">
                  <c:v>2026год</c:v>
                </c:pt>
                <c:pt idx="3">
                  <c:v>2027год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6851.6</c:v>
                </c:pt>
                <c:pt idx="1">
                  <c:v>7569.3</c:v>
                </c:pt>
                <c:pt idx="2">
                  <c:v>4216.1000000000004</c:v>
                </c:pt>
                <c:pt idx="3">
                  <c:v>3794.5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субсидия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2024год факт</c:v>
                </c:pt>
                <c:pt idx="1">
                  <c:v>2025год</c:v>
                </c:pt>
                <c:pt idx="2">
                  <c:v>2026год</c:v>
                </c:pt>
                <c:pt idx="3">
                  <c:v>2027год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1412.3</c:v>
                </c:pt>
                <c:pt idx="1">
                  <c:v>2025.8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405029904"/>
        <c:axId val="405029512"/>
        <c:axId val="0"/>
      </c:bar3DChart>
      <c:catAx>
        <c:axId val="4050299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05029512"/>
        <c:crosses val="autoZero"/>
        <c:auto val="1"/>
        <c:lblAlgn val="ctr"/>
        <c:lblOffset val="100"/>
        <c:noMultiLvlLbl val="1"/>
      </c:catAx>
      <c:valAx>
        <c:axId val="40502951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40502990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0.09553</cdr:x>
      <cdr:y>0.90909</cdr:y>
    </cdr:from>
    <cdr:to>
      <cdr:x>0.99006</cdr:x>
      <cdr:y>0.96414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92088" y="4320480"/>
          <a:ext cx="7416771" cy="26161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r>
            <a:rPr lang="ru-RU" sz="1100" dirty="0" smtClean="0"/>
            <a:t>    </a:t>
          </a:r>
          <a:endParaRPr lang="ru-RU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5929353"/>
          </a:xfrm>
        </p:spPr>
        <p:txBody>
          <a:bodyPr>
            <a:normAutofit/>
          </a:bodyPr>
          <a:lstStyle/>
          <a:p>
            <a:r>
              <a:rPr lang="ru-RU" dirty="0" smtClean="0"/>
              <a:t>бюджет </a:t>
            </a:r>
            <a:r>
              <a:rPr lang="ru-RU" dirty="0" err="1" smtClean="0"/>
              <a:t>вербовологовского</a:t>
            </a:r>
            <a:r>
              <a:rPr lang="ru-RU" dirty="0" smtClean="0"/>
              <a:t> сельского поселения Дубовского района на </a:t>
            </a:r>
            <a:r>
              <a:rPr lang="ru-RU" dirty="0" smtClean="0"/>
              <a:t>2025 </a:t>
            </a:r>
            <a:r>
              <a:rPr lang="ru-RU" dirty="0" smtClean="0"/>
              <a:t>год и на плановый период </a:t>
            </a:r>
            <a:r>
              <a:rPr lang="ru-RU" dirty="0" smtClean="0"/>
              <a:t>2026 </a:t>
            </a:r>
            <a:r>
              <a:rPr lang="ru-RU" dirty="0" smtClean="0"/>
              <a:t>и </a:t>
            </a:r>
            <a:r>
              <a:rPr lang="ru-RU" dirty="0" smtClean="0"/>
              <a:t>2027 </a:t>
            </a:r>
            <a:r>
              <a:rPr lang="ru-RU" dirty="0" smtClean="0"/>
              <a:t>годов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Структура Безвозмездных поступлений (в сопоставимых условиях) в </a:t>
            </a:r>
            <a:r>
              <a:rPr lang="ru-RU" sz="2800" dirty="0" smtClean="0"/>
              <a:t>2024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</a:t>
            </a:r>
            <a:r>
              <a:rPr lang="ru-RU" sz="2800" dirty="0" smtClean="0"/>
              <a:t>2027 </a:t>
            </a:r>
            <a:r>
              <a:rPr lang="ru-RU" sz="2800" dirty="0" smtClean="0"/>
              <a:t>годах 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213822"/>
              </p:ext>
            </p:extLst>
          </p:nvPr>
        </p:nvGraphicFramePr>
        <p:xfrm>
          <a:off x="457200" y="1285875"/>
          <a:ext cx="8229600" cy="516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местного бюджета на </a:t>
            </a:r>
            <a:r>
              <a:rPr lang="ru-RU" sz="2800" dirty="0" smtClean="0"/>
              <a:t>2025 </a:t>
            </a:r>
            <a:r>
              <a:rPr lang="ru-RU" sz="2800" dirty="0" smtClean="0"/>
              <a:t>год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9789581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бюджета </a:t>
                      </a:r>
                    </a:p>
                    <a:p>
                      <a:pPr algn="ctr"/>
                      <a:r>
                        <a:rPr lang="ru-RU" dirty="0" smtClean="0"/>
                        <a:t>14595,5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139025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бюджета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</a:t>
                      </a:r>
                      <a:r>
                        <a:rPr lang="ru-RU" dirty="0" smtClean="0"/>
                        <a:t>14595,5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492304"/>
              </p:ext>
            </p:extLst>
          </p:nvPr>
        </p:nvGraphicFramePr>
        <p:xfrm>
          <a:off x="251521" y="1857363"/>
          <a:ext cx="3963290" cy="5016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550,0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422,0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</a:t>
                      </a:r>
                      <a:r>
                        <a:rPr lang="ru-RU" baseline="0" dirty="0" smtClean="0"/>
                        <a:t>390,1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</a:t>
                      </a:r>
                      <a:r>
                        <a:rPr lang="ru-RU" dirty="0" smtClean="0"/>
                        <a:t>2966,5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</a:t>
                      </a:r>
                      <a:r>
                        <a:rPr lang="ru-RU" dirty="0" smtClean="0"/>
                        <a:t>3,1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</a:t>
                      </a:r>
                      <a:r>
                        <a:rPr lang="ru-RU" dirty="0" smtClean="0"/>
                        <a:t>325,5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 </a:t>
                      </a:r>
                      <a:r>
                        <a:rPr lang="ru-RU" dirty="0" smtClean="0"/>
                        <a:t>9925,7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</a:t>
                      </a:r>
                      <a:r>
                        <a:rPr lang="ru-RU" dirty="0" smtClean="0"/>
                        <a:t>12,6</a:t>
                      </a:r>
                      <a:endParaRPr lang="ru-RU" dirty="0" smtClean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976812"/>
              </p:ext>
            </p:extLst>
          </p:nvPr>
        </p:nvGraphicFramePr>
        <p:xfrm>
          <a:off x="5214942" y="1857362"/>
          <a:ext cx="3533522" cy="4893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8985,9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</a:t>
                      </a:r>
                      <a:r>
                        <a:rPr lang="ru-RU" dirty="0" smtClean="0"/>
                        <a:t>164,3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  <a:r>
                        <a:rPr lang="ru-RU" dirty="0" smtClean="0"/>
                        <a:t>49,7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10048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</a:t>
                      </a:r>
                      <a:r>
                        <a:rPr lang="ru-RU" dirty="0" smtClean="0"/>
                        <a:t>168,1</a:t>
                      </a:r>
                      <a:endParaRPr lang="ru-RU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2695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</a:t>
                      </a:r>
                      <a:r>
                        <a:rPr lang="ru-RU" dirty="0" smtClean="0"/>
                        <a:t>673,0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62150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8,0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11058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4401,5</a:t>
                      </a:r>
                      <a:endParaRPr lang="ru-RU" baseline="0" dirty="0" smtClean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1905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 </a:t>
                      </a:r>
                      <a:r>
                        <a:rPr lang="ru-RU" dirty="0" smtClean="0"/>
                        <a:t>95,0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</a:t>
                      </a:r>
                      <a:r>
                        <a:rPr lang="ru-RU" dirty="0" smtClean="0"/>
                        <a:t>50,0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местного бюджета на плановый период </a:t>
            </a:r>
            <a:r>
              <a:rPr lang="ru-RU" sz="2800" dirty="0" smtClean="0"/>
              <a:t>2026 </a:t>
            </a:r>
            <a:r>
              <a:rPr lang="ru-RU" sz="2800" dirty="0" smtClean="0"/>
              <a:t>года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7445096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бюджета на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2026 </a:t>
                      </a:r>
                      <a:r>
                        <a:rPr lang="ru-RU" baseline="0" dirty="0" smtClean="0"/>
                        <a:t>год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10475,9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401076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бюджета на </a:t>
                      </a:r>
                      <a:r>
                        <a:rPr lang="ru-RU" dirty="0" smtClean="0"/>
                        <a:t>2026 </a:t>
                      </a:r>
                      <a:r>
                        <a:rPr lang="ru-RU" dirty="0" smtClean="0"/>
                        <a:t>год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</a:t>
                      </a:r>
                      <a:r>
                        <a:rPr lang="ru-RU" dirty="0" smtClean="0"/>
                        <a:t>10475,9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918034"/>
              </p:ext>
            </p:extLst>
          </p:nvPr>
        </p:nvGraphicFramePr>
        <p:xfrm>
          <a:off x="251521" y="1857363"/>
          <a:ext cx="3963290" cy="5016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585,0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440,0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</a:t>
                      </a:r>
                      <a:r>
                        <a:rPr lang="ru-RU" baseline="0" dirty="0" smtClean="0"/>
                        <a:t>390,1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</a:t>
                      </a:r>
                      <a:r>
                        <a:rPr lang="ru-RU" dirty="0" smtClean="0"/>
                        <a:t>3089,0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</a:t>
                      </a:r>
                      <a:r>
                        <a:rPr lang="ru-RU" dirty="0" smtClean="0"/>
                        <a:t>3,2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</a:t>
                      </a:r>
                      <a:r>
                        <a:rPr lang="ru-RU" dirty="0" smtClean="0"/>
                        <a:t>338,7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 </a:t>
                      </a:r>
                      <a:r>
                        <a:rPr lang="ru-RU" dirty="0" smtClean="0"/>
                        <a:t>5616,8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</a:t>
                      </a:r>
                      <a:r>
                        <a:rPr lang="ru-RU" dirty="0" smtClean="0"/>
                        <a:t>13,1</a:t>
                      </a:r>
                      <a:endParaRPr lang="ru-RU" dirty="0" smtClean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905495"/>
              </p:ext>
            </p:extLst>
          </p:nvPr>
        </p:nvGraphicFramePr>
        <p:xfrm>
          <a:off x="5214942" y="1857362"/>
          <a:ext cx="3533522" cy="4994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8032,8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</a:t>
                      </a:r>
                      <a:r>
                        <a:rPr lang="ru-RU" dirty="0" smtClean="0"/>
                        <a:t>179,3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</a:p>
                    <a:p>
                      <a:r>
                        <a:rPr lang="ru-RU" dirty="0" smtClean="0"/>
                        <a:t>32,0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</a:t>
                      </a:r>
                      <a:r>
                        <a:rPr lang="ru-RU" dirty="0" smtClean="0"/>
                        <a:t>162,7</a:t>
                      </a:r>
                      <a:endParaRPr lang="ru-RU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</a:t>
                      </a:r>
                      <a:r>
                        <a:rPr lang="ru-RU" dirty="0" smtClean="0"/>
                        <a:t>181,6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 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 </a:t>
                      </a:r>
                      <a:r>
                        <a:rPr lang="ru-RU" dirty="0" smtClean="0"/>
                        <a:t>1887,5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местного бюджета на плановый период </a:t>
            </a:r>
            <a:r>
              <a:rPr lang="ru-RU" sz="2800" dirty="0" smtClean="0"/>
              <a:t>2027 </a:t>
            </a:r>
            <a:r>
              <a:rPr lang="ru-RU" sz="2800" dirty="0" smtClean="0"/>
              <a:t>года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6684607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бюджета на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2027 </a:t>
                      </a:r>
                      <a:r>
                        <a:rPr lang="ru-RU" baseline="0" dirty="0" smtClean="0"/>
                        <a:t>год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9270,6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813761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бюджета на 2023 год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7968,7  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552054"/>
              </p:ext>
            </p:extLst>
          </p:nvPr>
        </p:nvGraphicFramePr>
        <p:xfrm>
          <a:off x="251521" y="1857363"/>
          <a:ext cx="3963290" cy="5025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615,0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455,0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</a:t>
                      </a:r>
                      <a:r>
                        <a:rPr lang="ru-RU" baseline="0" dirty="0" smtClean="0"/>
                        <a:t>390,1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</a:t>
                      </a:r>
                      <a:r>
                        <a:rPr lang="ru-RU" dirty="0" smtClean="0"/>
                        <a:t>3222,8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</a:t>
                      </a:r>
                      <a:r>
                        <a:rPr lang="ru-RU" dirty="0" smtClean="0"/>
                        <a:t>3,3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49048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</a:t>
                      </a:r>
                      <a:r>
                        <a:rPr lang="ru-RU" dirty="0" smtClean="0"/>
                        <a:t>352,2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</a:t>
                      </a:r>
                      <a:r>
                        <a:rPr lang="ru-RU" baseline="0" dirty="0" smtClean="0"/>
                        <a:t>  </a:t>
                      </a:r>
                      <a:r>
                        <a:rPr lang="ru-RU" baseline="0" dirty="0" smtClean="0"/>
                        <a:t>4218,6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</a:t>
                      </a:r>
                      <a:r>
                        <a:rPr lang="ru-RU" dirty="0" smtClean="0"/>
                        <a:t>13,6</a:t>
                      </a:r>
                      <a:endParaRPr lang="ru-RU" dirty="0" smtClean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682858"/>
              </p:ext>
            </p:extLst>
          </p:nvPr>
        </p:nvGraphicFramePr>
        <p:xfrm>
          <a:off x="5214942" y="1857362"/>
          <a:ext cx="3533522" cy="4879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7311,9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</a:t>
                      </a:r>
                      <a:r>
                        <a:rPr lang="ru-RU" dirty="0" smtClean="0"/>
                        <a:t>185,6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  <a:r>
                        <a:rPr lang="ru-RU" dirty="0" smtClean="0"/>
                        <a:t>32,0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</a:t>
                      </a:r>
                      <a:r>
                        <a:rPr lang="ru-RU" dirty="0" smtClean="0"/>
                        <a:t>162,7</a:t>
                      </a:r>
                      <a:endParaRPr lang="ru-RU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</a:t>
                      </a:r>
                      <a:r>
                        <a:rPr lang="ru-RU" dirty="0" smtClean="0"/>
                        <a:t>40,0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0,0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</a:t>
                      </a:r>
                      <a:r>
                        <a:rPr lang="ru-RU" dirty="0" smtClean="0"/>
                        <a:t>1538,4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+mn-lt"/>
              </a:rPr>
              <a:t>Динамика доходов бюджета Вербовологовского сельского поселения    </a:t>
            </a:r>
            <a:r>
              <a:rPr lang="ru-RU" sz="3200" dirty="0" smtClean="0">
                <a:latin typeface="+mn-lt"/>
              </a:rPr>
              <a:t>2023-2027 </a:t>
            </a:r>
            <a:r>
              <a:rPr lang="ru-RU" sz="3200" dirty="0" smtClean="0">
                <a:latin typeface="+mn-lt"/>
              </a:rPr>
              <a:t>годы</a:t>
            </a:r>
            <a:endParaRPr lang="ru-RU" sz="3200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3616769"/>
              </p:ext>
            </p:extLst>
          </p:nvPr>
        </p:nvGraphicFramePr>
        <p:xfrm>
          <a:off x="395536" y="1772816"/>
          <a:ext cx="829126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7624" y="1412776"/>
            <a:ext cx="7272808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20231 </a:t>
            </a:r>
            <a:r>
              <a:rPr lang="ru-RU" sz="1400" dirty="0" smtClean="0"/>
              <a:t>год факт                        </a:t>
            </a:r>
            <a:r>
              <a:rPr lang="ru-RU" sz="1400" dirty="0" smtClean="0"/>
              <a:t>2024г</a:t>
            </a:r>
            <a:r>
              <a:rPr lang="ru-RU" sz="1400" dirty="0" smtClean="0"/>
              <a:t>. факт       </a:t>
            </a:r>
            <a:r>
              <a:rPr lang="ru-RU" sz="1400" dirty="0" smtClean="0"/>
              <a:t>2025 </a:t>
            </a:r>
            <a:r>
              <a:rPr lang="ru-RU" sz="1400" dirty="0" smtClean="0"/>
              <a:t>год план      </a:t>
            </a:r>
            <a:r>
              <a:rPr lang="ru-RU" sz="1400" dirty="0" smtClean="0"/>
              <a:t>2026 </a:t>
            </a:r>
            <a:r>
              <a:rPr lang="ru-RU" sz="1400" dirty="0" smtClean="0"/>
              <a:t>год план       </a:t>
            </a:r>
            <a:r>
              <a:rPr lang="ru-RU" sz="1400" dirty="0" smtClean="0"/>
              <a:t>2027 </a:t>
            </a:r>
            <a:r>
              <a:rPr lang="ru-RU" sz="1400" dirty="0" smtClean="0"/>
              <a:t>год план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ru-RU" sz="3100" dirty="0" smtClean="0"/>
              <a:t>Налоговые</a:t>
            </a:r>
            <a:r>
              <a:rPr lang="ru-RU" dirty="0" smtClean="0"/>
              <a:t> </a:t>
            </a:r>
            <a:r>
              <a:rPr lang="ru-RU" sz="3100" dirty="0" smtClean="0"/>
              <a:t>и неналоговые доходы местного бюджета</a:t>
            </a:r>
            <a:endParaRPr lang="ru-RU" sz="31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5226114"/>
              </p:ext>
            </p:extLst>
          </p:nvPr>
        </p:nvGraphicFramePr>
        <p:xfrm>
          <a:off x="457200" y="2143115"/>
          <a:ext cx="8229600" cy="4311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43768" y="192880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тыс.рублей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  <a:solidFill>
            <a:srgbClr val="00FF0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/>
              <a:t>Расходы местного бюджета ,формируемые в рамках муниципальных программ </a:t>
            </a:r>
            <a:r>
              <a:rPr lang="ru-RU" sz="2400" dirty="0" err="1" smtClean="0"/>
              <a:t>Вербовологовского</a:t>
            </a:r>
            <a:r>
              <a:rPr lang="ru-RU" sz="2400" dirty="0" smtClean="0"/>
              <a:t> сельского поселения и </a:t>
            </a:r>
            <a:r>
              <a:rPr lang="ru-RU" sz="2400" dirty="0" err="1" smtClean="0"/>
              <a:t>непрограммные</a:t>
            </a:r>
            <a:r>
              <a:rPr lang="ru-RU" sz="2400" dirty="0" smtClean="0"/>
              <a:t> расходы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40386"/>
          </a:xfrm>
          <a:solidFill>
            <a:srgbClr val="002060"/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>2024                          2025           2026           2027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85786" y="1988840"/>
            <a:ext cx="1265934" cy="100811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14773,5 </a:t>
            </a:r>
            <a:r>
              <a:rPr lang="ru-RU" sz="1600" dirty="0" smtClean="0"/>
              <a:t>тыс.рублей</a:t>
            </a:r>
            <a:endParaRPr lang="ru-RU" sz="1600" dirty="0"/>
          </a:p>
        </p:txBody>
      </p:sp>
      <p:sp>
        <p:nvSpPr>
          <p:cNvPr id="6" name="Овал 5"/>
          <p:cNvSpPr/>
          <p:nvPr/>
        </p:nvSpPr>
        <p:spPr>
          <a:xfrm>
            <a:off x="3779912" y="1700808"/>
            <a:ext cx="1368152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14431,28 </a:t>
            </a:r>
            <a:r>
              <a:rPr lang="ru-RU" sz="1600" dirty="0" smtClean="0"/>
              <a:t>тыс. рублей</a:t>
            </a:r>
            <a:endParaRPr lang="ru-RU" sz="1600" dirty="0"/>
          </a:p>
        </p:txBody>
      </p:sp>
      <p:sp>
        <p:nvSpPr>
          <p:cNvPr id="7" name="Овал 6"/>
          <p:cNvSpPr/>
          <p:nvPr/>
        </p:nvSpPr>
        <p:spPr>
          <a:xfrm>
            <a:off x="1763688" y="2744640"/>
            <a:ext cx="1440160" cy="111640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194,6 </a:t>
            </a:r>
            <a:r>
              <a:rPr lang="ru-RU" sz="1600" i="1" dirty="0" smtClean="0"/>
              <a:t>тыс. рублей</a:t>
            </a:r>
            <a:endParaRPr lang="ru-RU" sz="1600" i="1" dirty="0"/>
          </a:p>
        </p:txBody>
      </p:sp>
      <p:sp>
        <p:nvSpPr>
          <p:cNvPr id="8" name="Овал 7"/>
          <p:cNvSpPr/>
          <p:nvPr/>
        </p:nvSpPr>
        <p:spPr>
          <a:xfrm>
            <a:off x="3779913" y="2744640"/>
            <a:ext cx="1368152" cy="112533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164,3 </a:t>
            </a:r>
            <a:r>
              <a:rPr lang="ru-RU" sz="1600" i="1" dirty="0" err="1" smtClean="0"/>
              <a:t>тыс.рублей</a:t>
            </a:r>
            <a:endParaRPr lang="ru-RU" sz="1600" i="1" dirty="0"/>
          </a:p>
        </p:txBody>
      </p:sp>
      <p:sp>
        <p:nvSpPr>
          <p:cNvPr id="10" name="Овал 9"/>
          <p:cNvSpPr/>
          <p:nvPr/>
        </p:nvSpPr>
        <p:spPr>
          <a:xfrm>
            <a:off x="785786" y="4929198"/>
            <a:ext cx="357190" cy="357190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85786" y="5572140"/>
            <a:ext cx="357190" cy="357190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214414" y="4786322"/>
            <a:ext cx="664373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dirty="0" smtClean="0"/>
              <a:t>расходы местного бюджета ,формируемые в рамках муниципальных программ  </a:t>
            </a:r>
            <a:r>
              <a:rPr lang="ru-RU" sz="1600" dirty="0" err="1" smtClean="0"/>
              <a:t>Вербовологовского</a:t>
            </a:r>
            <a:r>
              <a:rPr lang="ru-RU" sz="1600" dirty="0" smtClean="0"/>
              <a:t> сельского поселения 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1285852" y="5500702"/>
            <a:ext cx="628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Непрограммные</a:t>
            </a:r>
            <a:r>
              <a:rPr lang="ru-RU" dirty="0" smtClean="0"/>
              <a:t> расходы местного бюджета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5248605" y="1853208"/>
            <a:ext cx="1368152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10296,6</a:t>
            </a:r>
            <a:r>
              <a:rPr lang="ru-RU" sz="1600" dirty="0" smtClean="0"/>
              <a:t> </a:t>
            </a:r>
            <a:r>
              <a:rPr lang="ru-RU" sz="1600" dirty="0" smtClean="0"/>
              <a:t>тыс. рублей</a:t>
            </a:r>
            <a:endParaRPr lang="ru-RU" sz="1600" dirty="0"/>
          </a:p>
        </p:txBody>
      </p:sp>
      <p:sp>
        <p:nvSpPr>
          <p:cNvPr id="16" name="Овал 15"/>
          <p:cNvSpPr/>
          <p:nvPr/>
        </p:nvSpPr>
        <p:spPr>
          <a:xfrm flipH="1">
            <a:off x="6958014" y="1853208"/>
            <a:ext cx="1214386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9085,0 </a:t>
            </a:r>
            <a:r>
              <a:rPr lang="ru-RU" sz="1600" dirty="0" err="1" smtClean="0"/>
              <a:t>тыс.рублей</a:t>
            </a:r>
            <a:endParaRPr lang="ru-RU" sz="1600" dirty="0"/>
          </a:p>
        </p:txBody>
      </p:sp>
      <p:sp>
        <p:nvSpPr>
          <p:cNvPr id="17" name="Овал 16"/>
          <p:cNvSpPr/>
          <p:nvPr/>
        </p:nvSpPr>
        <p:spPr>
          <a:xfrm flipH="1">
            <a:off x="5436096" y="3140968"/>
            <a:ext cx="1368152" cy="1296144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179,3 </a:t>
            </a:r>
            <a:r>
              <a:rPr lang="ru-RU" sz="1600" i="1" dirty="0" smtClean="0"/>
              <a:t>тыс. рублей</a:t>
            </a:r>
            <a:endParaRPr lang="ru-RU" sz="1600" i="1" dirty="0"/>
          </a:p>
        </p:txBody>
      </p:sp>
      <p:sp>
        <p:nvSpPr>
          <p:cNvPr id="18" name="Овал 17"/>
          <p:cNvSpPr/>
          <p:nvPr/>
        </p:nvSpPr>
        <p:spPr>
          <a:xfrm flipH="1">
            <a:off x="7164288" y="2897040"/>
            <a:ext cx="1296144" cy="132404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/>
              <a:t>185,6 </a:t>
            </a:r>
            <a:r>
              <a:rPr lang="ru-RU" i="1" dirty="0" smtClean="0"/>
              <a:t>тыс.рублей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401080" cy="928670"/>
          </a:xfrm>
        </p:spPr>
        <p:txBody>
          <a:bodyPr>
            <a:normAutofit/>
          </a:bodyPr>
          <a:lstStyle/>
          <a:p>
            <a:r>
              <a:rPr lang="ru-RU" dirty="0" smtClean="0"/>
              <a:t>Расходы на Культуру</a:t>
            </a:r>
            <a:endParaRPr lang="ru-RU" dirty="0"/>
          </a:p>
        </p:txBody>
      </p:sp>
      <p:pic>
        <p:nvPicPr>
          <p:cNvPr id="4" name="Содержимое 3" descr="i (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00760" y="785794"/>
            <a:ext cx="2786082" cy="2214578"/>
          </a:xfr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29872567"/>
              </p:ext>
            </p:extLst>
          </p:nvPr>
        </p:nvGraphicFramePr>
        <p:xfrm>
          <a:off x="6732240" y="3861048"/>
          <a:ext cx="2197478" cy="2568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Овал 5"/>
          <p:cNvSpPr/>
          <p:nvPr/>
        </p:nvSpPr>
        <p:spPr>
          <a:xfrm>
            <a:off x="428596" y="107154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1472" y="1000108"/>
            <a:ext cx="5143536" cy="313932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Финансовое обеспечение выполнения  муниципального задания Вербовологовского СДК учреждениями культуры –в </a:t>
            </a:r>
            <a:r>
              <a:rPr lang="ru-RU" dirty="0" smtClean="0"/>
              <a:t>2025 </a:t>
            </a:r>
            <a:r>
              <a:rPr lang="ru-RU" dirty="0" smtClean="0"/>
              <a:t>году -    </a:t>
            </a:r>
            <a:r>
              <a:rPr lang="ru-RU" dirty="0" smtClean="0"/>
              <a:t>4401,5 </a:t>
            </a:r>
            <a:r>
              <a:rPr lang="ru-RU" dirty="0" err="1" smtClean="0"/>
              <a:t>тыс.рублей</a:t>
            </a:r>
            <a:r>
              <a:rPr lang="ru-RU" dirty="0" smtClean="0"/>
              <a:t>. Запланированы средства на </a:t>
            </a:r>
            <a:r>
              <a:rPr lang="ru-RU" dirty="0" smtClean="0"/>
              <a:t>приобретение кресел в зрительный зал 2038,3 </a:t>
            </a:r>
            <a:r>
              <a:rPr lang="ru-RU" dirty="0" err="1" smtClean="0"/>
              <a:t>тыс.рублей</a:t>
            </a:r>
            <a:r>
              <a:rPr lang="ru-RU" dirty="0" smtClean="0"/>
              <a:t> в </a:t>
            </a:r>
            <a:r>
              <a:rPr lang="ru-RU" dirty="0" smtClean="0"/>
              <a:t>рамках федеральной </a:t>
            </a:r>
            <a:r>
              <a:rPr lang="ru-RU" dirty="0" smtClean="0"/>
              <a:t>программы.</a:t>
            </a:r>
            <a:endParaRPr lang="ru-RU" dirty="0" smtClean="0"/>
          </a:p>
          <a:p>
            <a:endParaRPr lang="ru-RU" dirty="0"/>
          </a:p>
          <a:p>
            <a:r>
              <a:rPr lang="ru-RU" dirty="0"/>
              <a:t>в </a:t>
            </a:r>
            <a:r>
              <a:rPr lang="ru-RU" dirty="0" smtClean="0"/>
              <a:t>2026 году </a:t>
            </a:r>
            <a:r>
              <a:rPr lang="ru-RU" dirty="0"/>
              <a:t>-    </a:t>
            </a:r>
            <a:r>
              <a:rPr lang="ru-RU" dirty="0" smtClean="0"/>
              <a:t>1887,5 </a:t>
            </a:r>
            <a:r>
              <a:rPr lang="ru-RU" dirty="0"/>
              <a:t>тыс.рублей </a:t>
            </a:r>
          </a:p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smtClean="0"/>
              <a:t>2027 году </a:t>
            </a:r>
            <a:r>
              <a:rPr lang="ru-RU" dirty="0"/>
              <a:t>-    </a:t>
            </a:r>
            <a:r>
              <a:rPr lang="ru-RU" dirty="0" smtClean="0"/>
              <a:t>1538,4 </a:t>
            </a:r>
            <a:r>
              <a:rPr lang="ru-RU" dirty="0" smtClean="0"/>
              <a:t>тыс.рублей</a:t>
            </a:r>
            <a:endParaRPr lang="ru-RU" dirty="0"/>
          </a:p>
          <a:p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71472" y="3429000"/>
            <a:ext cx="142876" cy="142876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Финансирование мероприятий по развитию жилищно-коммунальной инфраструктуры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883196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-Благоустройство -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673,0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-Благоустройство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-181,6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-Благоустройство –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40,0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>
    <a:txDef>
      <a:spPr>
        <a:solidFill>
          <a:schemeClr val="bg2"/>
        </a:solidFill>
      </a:spPr>
      <a:bodyPr wrap="square" rtlCol="0">
        <a:spAutoFit/>
      </a:bodyPr>
      <a:lstStyle>
        <a:defPPr>
          <a:defRPr dirty="0" smtClean="0"/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25291</TotalTime>
  <Words>417</Words>
  <Application>Microsoft Office PowerPoint</Application>
  <PresentationFormat>Экран (4:3)</PresentationFormat>
  <Paragraphs>95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бюджет вербовологовского сельского поселения Дубовского района на 2025 год и на плановый период 2026 и 2027 годов</vt:lpstr>
      <vt:lpstr>Основные параметры местного бюджета на 2025 год</vt:lpstr>
      <vt:lpstr>Основные параметры местного бюджета на плановый период 2026 года</vt:lpstr>
      <vt:lpstr>Основные параметры местного бюджета на плановый период 2027 года</vt:lpstr>
      <vt:lpstr>Динамика доходов бюджета Вербовологовского сельского поселения    2023-2027 годы</vt:lpstr>
      <vt:lpstr>Налоговые и неналоговые доходы местного бюджета</vt:lpstr>
      <vt:lpstr>Расходы местного бюджета ,формируемые в рамках муниципальных программ Вербовологовского сельского поселения и непрограммные расходы</vt:lpstr>
      <vt:lpstr>Расходы на Культуру</vt:lpstr>
      <vt:lpstr>Финансирование мероприятий по развитию жилищно-коммунальной инфраструктуры</vt:lpstr>
      <vt:lpstr>Структура Безвозмездных поступлений (в сопоставимых условиях) в 2024 -2027 годах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Проект бюджета Барабанщиковскго сельского поселения 2016г.</dc:title>
  <dc:creator>1</dc:creator>
  <cp:lastModifiedBy>2</cp:lastModifiedBy>
  <cp:revision>264</cp:revision>
  <dcterms:created xsi:type="dcterms:W3CDTF">2015-12-04T10:25:22Z</dcterms:created>
  <dcterms:modified xsi:type="dcterms:W3CDTF">2025-01-02T19:41:56Z</dcterms:modified>
</cp:coreProperties>
</file>