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0927" autoAdjust="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94">
                <a:solidFill>
                  <a:schemeClr val="accent3">
                    <a:lumMod val="75000"/>
                  </a:schemeClr>
                </a:solidFill>
              </a:defRPr>
            </a:pPr>
            <a:r>
              <a:rPr lang="ru-RU" dirty="0">
                <a:solidFill>
                  <a:srgbClr val="FFFF00"/>
                </a:solidFill>
              </a:rPr>
              <a:t>Общий</a:t>
            </a:r>
            <a:r>
              <a:rPr lang="ru-RU" dirty="0"/>
              <a:t> </a:t>
            </a:r>
            <a:r>
              <a:rPr lang="ru-RU" dirty="0">
                <a:solidFill>
                  <a:srgbClr val="FFFF00"/>
                </a:solidFill>
              </a:rPr>
              <a:t>объем доходов 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1934,8 </a:t>
            </a:r>
            <a:r>
              <a:rPr lang="ru-RU" dirty="0">
                <a:solidFill>
                  <a:srgbClr val="FFFF00"/>
                </a:solidFill>
              </a:rPr>
              <a:t>тыс.рублей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1842911083483027E-2"/>
          <c:y val="7.6177039574342409E-2"/>
          <c:w val="0.62194145139752555"/>
          <c:h val="0.86845706118758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объем доходов 1870,0 тыс.рублей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Lbls>
            <c:dLbl>
              <c:idx val="8"/>
              <c:numFmt formatCode="#,##0" sourceLinked="0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НДФЛ</c:v>
                </c:pt>
                <c:pt idx="1">
                  <c:v>Налоги на совокупный доход</c:v>
                </c:pt>
                <c:pt idx="2">
                  <c:v>налоги на имущество</c:v>
                </c:pt>
                <c:pt idx="3">
                  <c:v>госпошлина</c:v>
                </c:pt>
                <c:pt idx="4">
                  <c:v>доходы от использования имущества</c:v>
                </c:pt>
                <c:pt idx="5">
                  <c:v>доходы от компенсации затрат</c:v>
                </c:pt>
                <c:pt idx="6">
                  <c:v>штрафы</c:v>
                </c:pt>
                <c:pt idx="7">
                  <c:v>безвозмездные поступления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56.9</c:v>
                </c:pt>
                <c:pt idx="1">
                  <c:v>81.099999999999994</c:v>
                </c:pt>
                <c:pt idx="2">
                  <c:v>121.4</c:v>
                </c:pt>
                <c:pt idx="3">
                  <c:v>0</c:v>
                </c:pt>
                <c:pt idx="4">
                  <c:v>32.9</c:v>
                </c:pt>
                <c:pt idx="5">
                  <c:v>1.9</c:v>
                </c:pt>
                <c:pt idx="6">
                  <c:v>3</c:v>
                </c:pt>
                <c:pt idx="7">
                  <c:v>1637.6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12077800"/>
        <c:axId val="212077408"/>
      </c:barChart>
      <c:valAx>
        <c:axId val="212077408"/>
        <c:scaling>
          <c:orientation val="minMax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212077800"/>
        <c:crosses val="autoZero"/>
        <c:crossBetween val="between"/>
        <c:majorUnit val="100"/>
        <c:minorUnit val="50"/>
      </c:valAx>
      <c:catAx>
        <c:axId val="21207780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12077408"/>
        <c:crosses val="autoZero"/>
        <c:auto val="1"/>
        <c:lblAlgn val="ctr"/>
        <c:lblOffset val="100"/>
        <c:noMultiLvlLbl val="0"/>
      </c:catAx>
    </c:plotArea>
    <c:plotVisOnly val="1"/>
    <c:dispBlanksAs val="zero"/>
    <c:showDLblsOverMax val="0"/>
  </c:chart>
  <c:txPr>
    <a:bodyPr/>
    <a:lstStyle/>
    <a:p>
      <a:pPr>
        <a:defRPr sz="1594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/>
              <a:t>Общий объем расходов </a:t>
            </a:r>
            <a:r>
              <a:rPr lang="ru-RU" dirty="0" smtClean="0"/>
              <a:t>2284,7</a:t>
            </a:r>
          </a:p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 err="1" smtClean="0"/>
              <a:t>тыс.рублей</a:t>
            </a:r>
            <a:endParaRPr lang="ru-RU" dirty="0"/>
          </a:p>
        </c:rich>
      </c:tx>
      <c:layout>
        <c:manualLayout>
          <c:xMode val="edge"/>
          <c:yMode val="edge"/>
          <c:x val="0.25706991703647891"/>
          <c:y val="7.306726374306352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549384304853786"/>
          <c:y val="0.10734674465570802"/>
          <c:w val="0.82999024641352737"/>
          <c:h val="0.535284822103486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rgbClr val="464646">
                      <a:lumMod val="40000"/>
                      <a:lumOff val="60000"/>
                      <a:shade val="30000"/>
                      <a:satMod val="115000"/>
                    </a:srgbClr>
                  </a:gs>
                  <a:gs pos="50000">
                    <a:srgbClr val="464646">
                      <a:lumMod val="40000"/>
                      <a:lumOff val="60000"/>
                      <a:shade val="67500"/>
                      <a:satMod val="115000"/>
                    </a:srgbClr>
                  </a:gs>
                  <a:gs pos="100000">
                    <a:srgbClr val="464646">
                      <a:lumMod val="40000"/>
                      <a:lumOff val="60000"/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rgbClr val="EB641B">
                      <a:lumMod val="60000"/>
                      <a:lumOff val="40000"/>
                      <a:shade val="30000"/>
                      <a:satMod val="115000"/>
                    </a:srgbClr>
                  </a:gs>
                  <a:gs pos="50000">
                    <a:srgbClr val="EB641B">
                      <a:lumMod val="60000"/>
                      <a:lumOff val="40000"/>
                      <a:shade val="67500"/>
                      <a:satMod val="115000"/>
                    </a:srgbClr>
                  </a:gs>
                  <a:gs pos="100000">
                    <a:srgbClr val="EB641B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46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7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культура</c:v>
                </c:pt>
                <c:pt idx="5">
                  <c:v>социальная политика</c:v>
                </c:pt>
                <c:pt idx="6">
                  <c:v>Национальная безопасность и правоохранительная деятельность 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7"/>
                <c:pt idx="0">
                  <c:v>1370.7</c:v>
                </c:pt>
                <c:pt idx="1">
                  <c:v>16.899999999999999</c:v>
                </c:pt>
                <c:pt idx="2">
                  <c:v>62.3</c:v>
                </c:pt>
                <c:pt idx="3">
                  <c:v>62.1</c:v>
                </c:pt>
                <c:pt idx="4">
                  <c:v>751.6</c:v>
                </c:pt>
                <c:pt idx="5">
                  <c:v>20.3</c:v>
                </c:pt>
                <c:pt idx="6">
                  <c:v>0.8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12078584"/>
        <c:axId val="214268664"/>
      </c:barChart>
      <c:catAx>
        <c:axId val="2120785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txPr>
          <a:bodyPr/>
          <a:lstStyle/>
          <a:p>
            <a:pPr>
              <a:defRPr sz="1346"/>
            </a:pPr>
            <a:endParaRPr lang="ru-RU"/>
          </a:p>
        </c:txPr>
        <c:crossAx val="214268664"/>
        <c:crosses val="autoZero"/>
        <c:auto val="1"/>
        <c:lblAlgn val="ctr"/>
        <c:lblOffset val="100"/>
        <c:noMultiLvlLbl val="0"/>
      </c:catAx>
      <c:valAx>
        <c:axId val="2142686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46"/>
            </a:pPr>
            <a:endParaRPr lang="ru-RU"/>
          </a:p>
        </c:txPr>
        <c:crossAx val="21207858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650234471668927E-2"/>
          <c:y val="0.68007637445701152"/>
          <c:w val="0.83869964464902347"/>
          <c:h val="0.28714918835423281"/>
        </c:manualLayout>
      </c:layout>
      <c:overlay val="0"/>
      <c:txPr>
        <a:bodyPr/>
        <a:lstStyle/>
        <a:p>
          <a:pPr>
            <a:defRPr sz="1346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  <c:spPr>
        <a:gradFill>
          <a:gsLst>
            <a:gs pos="0">
              <a:schemeClr val="accent6">
                <a:lumMod val="75000"/>
              </a:schemeClr>
            </a:gs>
            <a:gs pos="50000">
              <a:srgbClr val="B83D68">
                <a:tint val="44500"/>
                <a:satMod val="160000"/>
              </a:srgbClr>
            </a:gs>
            <a:gs pos="100000">
              <a:srgbClr val="B83D68">
                <a:tint val="23500"/>
                <a:satMod val="160000"/>
              </a:srgbClr>
            </a:gs>
          </a:gsLst>
          <a:lin ang="5400000" scaled="0"/>
        </a:gradFill>
        <a:effectLst>
          <a:outerShdw blurRad="50800" dist="50800" dir="5400000" algn="ctr" rotWithShape="0">
            <a:schemeClr val="bg2"/>
          </a:outerShdw>
        </a:effectLst>
      </c:spPr>
    </c:sideWall>
    <c:backWall>
      <c:thickness val="0"/>
      <c:spPr>
        <a:gradFill>
          <a:gsLst>
            <a:gs pos="0">
              <a:schemeClr val="accent6">
                <a:lumMod val="75000"/>
              </a:schemeClr>
            </a:gs>
            <a:gs pos="50000">
              <a:srgbClr val="B83D68">
                <a:tint val="44500"/>
                <a:satMod val="160000"/>
              </a:srgbClr>
            </a:gs>
            <a:gs pos="100000">
              <a:srgbClr val="B83D68">
                <a:tint val="23500"/>
                <a:satMod val="160000"/>
              </a:srgbClr>
            </a:gs>
          </a:gsLst>
          <a:lin ang="5400000" scaled="0"/>
        </a:gradFill>
        <a:effectLst>
          <a:outerShdw blurRad="50800" dist="50800" dir="5400000" algn="ctr" rotWithShape="0">
            <a:schemeClr val="bg2"/>
          </a:outerShdw>
        </a:effectLst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программные расходы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2023г план </c:v>
                </c:pt>
                <c:pt idx="2">
                  <c:v>1 квартал 2022г факт</c:v>
                </c:pt>
                <c:pt idx="3">
                  <c:v>1 квартал 2023г факт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9885.7999999999993</c:v>
                </c:pt>
                <c:pt idx="1">
                  <c:v>12884.8</c:v>
                </c:pt>
                <c:pt idx="2">
                  <c:v>1706.9</c:v>
                </c:pt>
                <c:pt idx="3">
                  <c:v>2267.8000000000002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непрограммные расходы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FFFF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2023г план </c:v>
                </c:pt>
                <c:pt idx="2">
                  <c:v>1 квартал 2022г факт</c:v>
                </c:pt>
                <c:pt idx="3">
                  <c:v>1 квартал 2023г факт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296.7</c:v>
                </c:pt>
                <c:pt idx="1">
                  <c:v>417.6</c:v>
                </c:pt>
                <c:pt idx="2">
                  <c:v>15.2</c:v>
                </c:pt>
                <c:pt idx="3">
                  <c:v>16.899999999999999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2023г план </c:v>
                </c:pt>
                <c:pt idx="2">
                  <c:v>1 квартал 2022г факт</c:v>
                </c:pt>
                <c:pt idx="3">
                  <c:v>1 квартал 2023г факт</c:v>
                </c:pt>
              </c:strCache>
            </c:strRef>
          </c:cat>
          <c:val>
            <c:numRef>
              <c:f>Лист1!$D$2:$D$5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one"/>
        <c:axId val="214269448"/>
        <c:axId val="214269840"/>
        <c:axId val="99791104"/>
      </c:bar3DChart>
      <c:catAx>
        <c:axId val="214269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214269840"/>
        <c:crosses val="autoZero"/>
        <c:auto val="1"/>
        <c:lblAlgn val="ctr"/>
        <c:lblOffset val="100"/>
        <c:noMultiLvlLbl val="0"/>
      </c:catAx>
      <c:valAx>
        <c:axId val="214269840"/>
        <c:scaling>
          <c:orientation val="minMax"/>
        </c:scaling>
        <c:delete val="0"/>
        <c:axPos val="l"/>
        <c:majorGridlines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214269448"/>
        <c:crosses val="autoZero"/>
        <c:crossBetween val="between"/>
      </c:valAx>
      <c:serAx>
        <c:axId val="99791104"/>
        <c:scaling>
          <c:orientation val="minMax"/>
        </c:scaling>
        <c:delete val="1"/>
        <c:axPos val="b"/>
        <c:majorTickMark val="out"/>
        <c:minorTickMark val="none"/>
        <c:tickLblPos val="none"/>
        <c:crossAx val="214269840"/>
        <c:crosses val="autoZero"/>
      </c:serAx>
    </c:plotArea>
    <c:legend>
      <c:legendPos val="r"/>
      <c:layout>
        <c:manualLayout>
          <c:xMode val="edge"/>
          <c:yMode val="edge"/>
          <c:x val="0.65811450131233562"/>
          <c:y val="0.67693159448818985"/>
          <c:w val="0.32938549868766448"/>
          <c:h val="0.19613681102362202"/>
        </c:manualLayout>
      </c:layout>
      <c:overlay val="0"/>
      <c:txPr>
        <a:bodyPr/>
        <a:lstStyle/>
        <a:p>
          <a:pPr>
            <a:defRPr sz="10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19.07.2023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476673"/>
            <a:ext cx="8572560" cy="3105690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за 1 квартал 2023 года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исполнение бюджета за 1 квартал 2023 года</a:t>
            </a:r>
            <a:endParaRPr lang="ru-RU" i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доходной части бюджета – 1934,8 тыс.рублей;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расходной части бюджета – 2284,7 тыс.рублей;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Дефицит бюджета – 349,9 тыс.рублей.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1 квартал 2023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243860"/>
              </p:ext>
            </p:extLst>
          </p:nvPr>
        </p:nvGraphicFramePr>
        <p:xfrm>
          <a:off x="457200" y="1143000"/>
          <a:ext cx="8229600" cy="3624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571504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1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 доходы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56,9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56,9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сельхозналог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81,1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81,1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имущество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115,5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115,5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Государственная пошлина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651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Аренда земли после разграничения собственности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81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1 квартал 2023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6212368"/>
              </p:ext>
            </p:extLst>
          </p:nvPr>
        </p:nvGraphicFramePr>
        <p:xfrm>
          <a:off x="457200" y="1166813"/>
          <a:ext cx="82296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8856"/>
                <a:gridCol w="1210456"/>
                <a:gridCol w="1000132"/>
                <a:gridCol w="1400156"/>
              </a:tblGrid>
              <a:tr h="6193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показатель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1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Аренда имущества казны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892305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r>
                        <a:rPr lang="ru-RU" baseline="0" dirty="0" smtClean="0"/>
                        <a:t> от возмещения расходов, понесенных в связи с эксплуатацией имущества поселений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Штрафы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Дотация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1324,5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1324,5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межбюджетные</a:t>
                      </a:r>
                      <a:r>
                        <a:rPr lang="ru-RU" baseline="0" dirty="0" smtClean="0"/>
                        <a:t> трансферты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Субсидии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1934,8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1934,8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расходной части бюджета за 1 квартал 2023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1470455"/>
              </p:ext>
            </p:extLst>
          </p:nvPr>
        </p:nvGraphicFramePr>
        <p:xfrm>
          <a:off x="457200" y="1882775"/>
          <a:ext cx="8229600" cy="489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 на</a:t>
                      </a:r>
                      <a:r>
                        <a:rPr lang="ru-RU" baseline="0" dirty="0" smtClean="0"/>
                        <a:t>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6661,9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1370,7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117,6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14,4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</a:t>
                      </a:r>
                      <a:r>
                        <a:rPr lang="ru-RU" baseline="0" dirty="0" smtClean="0"/>
                        <a:t> безопасность и правоохранительная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463,7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62,3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13,4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62,1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9,2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5113,2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751,6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14,7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13,5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13302,4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2284,7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17,2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FF00"/>
                </a:solidFill>
              </a:rPr>
              <a:t>Структура доходов</a:t>
            </a:r>
            <a:endParaRPr lang="ru-RU" sz="2800" dirty="0">
              <a:solidFill>
                <a:srgbClr val="FFFF00"/>
              </a:solidFill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7816058"/>
              </p:ext>
            </p:extLst>
          </p:nvPr>
        </p:nvGraphicFramePr>
        <p:xfrm>
          <a:off x="458788" y="1000107"/>
          <a:ext cx="8399492" cy="5857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Структура расходов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0783391"/>
              </p:ext>
            </p:extLst>
          </p:nvPr>
        </p:nvGraphicFramePr>
        <p:xfrm>
          <a:off x="311151" y="1556791"/>
          <a:ext cx="8547130" cy="504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88680"/>
          </a:xfrm>
        </p:spPr>
        <p:txBody>
          <a:bodyPr>
            <a:normAutofit/>
          </a:bodyPr>
          <a:lstStyle/>
          <a:p>
            <a:pPr algn="ctr"/>
            <a:r>
              <a:rPr lang="ru-RU" sz="1200" dirty="0" smtClean="0"/>
              <a:t>Анализ формирования  бюджета программно-целевым методом в сравнении с аналогичным периодом прошлого года</a:t>
            </a:r>
            <a:endParaRPr lang="ru-RU" sz="12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958852079"/>
              </p:ext>
            </p:extLst>
          </p:nvPr>
        </p:nvGraphicFramePr>
        <p:xfrm>
          <a:off x="611560" y="908720"/>
          <a:ext cx="763284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1353</TotalTime>
  <Words>269</Words>
  <Application>Microsoft Office PowerPoint</Application>
  <PresentationFormat>Экран (4:3)</PresentationFormat>
  <Paragraphs>122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Century Gothic</vt:lpstr>
      <vt:lpstr>Verdana</vt:lpstr>
      <vt:lpstr>Wingdings 2</vt:lpstr>
      <vt:lpstr>Wingdings 3</vt:lpstr>
      <vt:lpstr>Яркая</vt:lpstr>
      <vt:lpstr>Отчет об исполнении бюджета Вербовологовского сельского поселения за 1 квартал 2023 года</vt:lpstr>
      <vt:lpstr>исполнение бюджета за 1 квартал 2023 года</vt:lpstr>
      <vt:lpstr>Исполнение доходной части бюджета за 1 квартал 2023 года (в тысячах рублей)</vt:lpstr>
      <vt:lpstr>Исполнение доходной части бюджета за 1 квартал 2023 года (в тысячах рублей)</vt:lpstr>
      <vt:lpstr>Исполнение расходной части бюджета за 1 квартал 2023 года (в тысячах рублей)</vt:lpstr>
      <vt:lpstr>Структура доходов</vt:lpstr>
      <vt:lpstr>Структура расходов</vt:lpstr>
      <vt:lpstr>Анализ формирования  бюджета программно-целевым методом в сравнении с аналогичным периодом прошлого года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cp:lastModifiedBy>Пользователь</cp:lastModifiedBy>
  <cp:revision>124</cp:revision>
  <dcterms:modified xsi:type="dcterms:W3CDTF">2023-07-19T08:50:08Z</dcterms:modified>
</cp:coreProperties>
</file>