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/>
              <a:t>Общий объем доходов </a:t>
            </a:r>
            <a:r>
              <a:rPr lang="ru-RU" dirty="0" smtClean="0"/>
              <a:t> </a:t>
            </a:r>
            <a:r>
              <a:rPr lang="ru-RU" dirty="0" smtClean="0"/>
              <a:t>2469,8 </a:t>
            </a:r>
            <a:r>
              <a:rPr lang="ru-RU" dirty="0"/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4E-2"/>
          <c:y val="7.6177039574342409E-2"/>
          <c:w val="0.62194145139752532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52.8</c:v>
                </c:pt>
                <c:pt idx="1">
                  <c:v>257.7</c:v>
                </c:pt>
                <c:pt idx="2">
                  <c:v>381.2</c:v>
                </c:pt>
                <c:pt idx="3">
                  <c:v>2.4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1773.7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72428192"/>
        <c:axId val="272425840"/>
      </c:barChart>
      <c:valAx>
        <c:axId val="272425840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72428192"/>
        <c:crosses val="autoZero"/>
        <c:crossBetween val="between"/>
        <c:majorUnit val="100"/>
        <c:minorUnit val="50"/>
      </c:valAx>
      <c:catAx>
        <c:axId val="2724281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72425840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1922,8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3"/>
          <c:y val="0.10734674465570802"/>
          <c:w val="0.82999024641352714"/>
          <c:h val="0.53528482210348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Лист1!$A$2:$A$10</c:f>
              <c:strCache>
                <c:ptCount val="7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спорт</c:v>
                </c:pt>
                <c:pt idx="6">
                  <c:v>социальная политика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7"/>
                <c:pt idx="0">
                  <c:v>1185.0999999999999</c:v>
                </c:pt>
                <c:pt idx="1">
                  <c:v>23.9</c:v>
                </c:pt>
                <c:pt idx="2">
                  <c:v>91.1</c:v>
                </c:pt>
                <c:pt idx="3">
                  <c:v>103.8</c:v>
                </c:pt>
                <c:pt idx="4">
                  <c:v>480.2</c:v>
                </c:pt>
                <c:pt idx="5">
                  <c:v>23.1</c:v>
                </c:pt>
                <c:pt idx="6">
                  <c:v>15.7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72433680"/>
        <c:axId val="272426232"/>
      </c:barChart>
      <c:catAx>
        <c:axId val="2724336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72426232"/>
        <c:crosses val="autoZero"/>
        <c:auto val="1"/>
        <c:lblAlgn val="ctr"/>
        <c:lblOffset val="100"/>
        <c:noMultiLvlLbl val="0"/>
      </c:catAx>
      <c:valAx>
        <c:axId val="272426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724336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25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2023г план </c:v>
                </c:pt>
                <c:pt idx="1">
                  <c:v>2024г план </c:v>
                </c:pt>
                <c:pt idx="2">
                  <c:v>1 квартал 2023г факт</c:v>
                </c:pt>
                <c:pt idx="3">
                  <c:v>1 квартал 2024г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12884.8</c:v>
                </c:pt>
                <c:pt idx="1">
                  <c:v>14651.8</c:v>
                </c:pt>
                <c:pt idx="2">
                  <c:v>2267.8000000000002</c:v>
                </c:pt>
                <c:pt idx="3">
                  <c:v>1898.9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2023г план </c:v>
                </c:pt>
                <c:pt idx="1">
                  <c:v>2024г план </c:v>
                </c:pt>
                <c:pt idx="2">
                  <c:v>1 квартал 2023г факт</c:v>
                </c:pt>
                <c:pt idx="3">
                  <c:v>1 квартал 2024г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417.6</c:v>
                </c:pt>
                <c:pt idx="1">
                  <c:v>191</c:v>
                </c:pt>
                <c:pt idx="2">
                  <c:v>16.899999999999999</c:v>
                </c:pt>
                <c:pt idx="3">
                  <c:v>23.9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2023г план </c:v>
                </c:pt>
                <c:pt idx="1">
                  <c:v>2024г план </c:v>
                </c:pt>
                <c:pt idx="2">
                  <c:v>1 квартал 2023г факт</c:v>
                </c:pt>
                <c:pt idx="3">
                  <c:v>1 квартал 2024г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72434072"/>
        <c:axId val="272436816"/>
        <c:axId val="110739064"/>
      </c:bar3DChart>
      <c:catAx>
        <c:axId val="272434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72436816"/>
        <c:crosses val="autoZero"/>
        <c:auto val="1"/>
        <c:lblAlgn val="ctr"/>
        <c:lblOffset val="100"/>
        <c:noMultiLvlLbl val="0"/>
      </c:catAx>
      <c:valAx>
        <c:axId val="272436816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72434072"/>
        <c:crosses val="autoZero"/>
        <c:crossBetween val="between"/>
      </c:valAx>
      <c:serAx>
        <c:axId val="110739064"/>
        <c:scaling>
          <c:orientation val="minMax"/>
        </c:scaling>
        <c:delete val="1"/>
        <c:axPos val="b"/>
        <c:majorTickMark val="out"/>
        <c:minorTickMark val="none"/>
        <c:tickLblPos val="none"/>
        <c:crossAx val="272436816"/>
        <c:crosses val="autoZero"/>
      </c:serAx>
    </c:plotArea>
    <c:legend>
      <c:legendPos val="r"/>
      <c:layout>
        <c:manualLayout>
          <c:xMode val="edge"/>
          <c:yMode val="edge"/>
          <c:x val="0.65811450131233573"/>
          <c:y val="0.67693159448818963"/>
          <c:w val="0.32938549868766437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25.07.2025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572560" cy="2796568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1 квартал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2024 </a:t>
            </a: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года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1 квартал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2024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года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2469,8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1922,8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профицит бюджета – </a:t>
            </a:r>
            <a:r>
              <a:rPr lang="ru-RU" dirty="0" smtClean="0"/>
              <a:t>547,0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</a:t>
            </a:r>
            <a:r>
              <a:rPr lang="ru-RU" sz="2000" dirty="0" smtClean="0"/>
              <a:t>2024 года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016087"/>
              </p:ext>
            </p:extLst>
          </p:nvPr>
        </p:nvGraphicFramePr>
        <p:xfrm>
          <a:off x="457200" y="1143000"/>
          <a:ext cx="8229600" cy="3361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-42,7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423,9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1 квартал </a:t>
            </a:r>
            <a:r>
              <a:rPr lang="ru-RU" sz="2000" dirty="0" smtClean="0"/>
              <a:t>2024 года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926500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1 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1658,5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2469,5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2469,8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1 квартал </a:t>
            </a:r>
            <a:r>
              <a:rPr lang="ru-RU" sz="2000" dirty="0" smtClean="0"/>
              <a:t>2024 года </a:t>
            </a:r>
            <a:r>
              <a:rPr lang="ru-RU" sz="2000" dirty="0" smtClean="0"/>
              <a:t>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5372729"/>
              </p:ext>
            </p:extLst>
          </p:nvPr>
        </p:nvGraphicFramePr>
        <p:xfrm>
          <a:off x="457200" y="1935163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7704,2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1185,1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141,0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218,6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91,1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87,4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569,9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6029,1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16,5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77,0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14842,8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1922,8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</a:rPr>
              <a:t>Структура доходов</a:t>
            </a:r>
            <a:endParaRPr lang="ru-RU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0754785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89758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178029020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1221</TotalTime>
  <Words>263</Words>
  <Application>Microsoft Office PowerPoint</Application>
  <PresentationFormat>Экран (4:3)</PresentationFormat>
  <Paragraphs>116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Constantia</vt:lpstr>
      <vt:lpstr>Wingdings 2</vt:lpstr>
      <vt:lpstr>Wingdings 3</vt:lpstr>
      <vt:lpstr>Поток</vt:lpstr>
      <vt:lpstr>Отчет об исполнении бюджета Вербовологовского сельского поселения за 1 квартал 2024 года</vt:lpstr>
      <vt:lpstr>исполнение бюджета за 1 квартал 2024 года</vt:lpstr>
      <vt:lpstr>Исполнение доходной части бюджета за 1 квартал 2024 года (в тысячах рублей)</vt:lpstr>
      <vt:lpstr>Исполнение доходной части бюджета за 1 квартал 2024 года (в тысячах рублей)</vt:lpstr>
      <vt:lpstr>Исполнение расходной части бюджета за 1 квартал 2024 года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115</cp:revision>
  <dcterms:modified xsi:type="dcterms:W3CDTF">2025-07-25T08:31:32Z</dcterms:modified>
</cp:coreProperties>
</file>