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0927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594">
                <a:solidFill>
                  <a:schemeClr val="accent3">
                    <a:lumMod val="75000"/>
                  </a:schemeClr>
                </a:solidFill>
              </a:defRPr>
            </a:pPr>
            <a:r>
              <a:rPr lang="ru-RU" dirty="0">
                <a:solidFill>
                  <a:srgbClr val="FFFF00"/>
                </a:solidFill>
              </a:rPr>
              <a:t>Общий</a:t>
            </a:r>
            <a:r>
              <a:rPr lang="ru-RU" dirty="0"/>
              <a:t> </a:t>
            </a:r>
            <a:r>
              <a:rPr lang="ru-RU" dirty="0">
                <a:solidFill>
                  <a:srgbClr val="FFFF00"/>
                </a:solidFill>
              </a:rPr>
              <a:t>объем доходов 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2992,0 </a:t>
            </a:r>
            <a:r>
              <a:rPr lang="ru-RU" dirty="0">
                <a:solidFill>
                  <a:srgbClr val="FFFF00"/>
                </a:solidFill>
              </a:rPr>
              <a:t>тыс.рублей</a:t>
            </a:r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1.1842911083483027E-2"/>
          <c:y val="7.6177039574342409E-2"/>
          <c:w val="0.62194145139752555"/>
          <c:h val="0.868457061187580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Общий объем доходов 1870,0 тыс.рублей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rgbClr val="FFFF00"/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6"/>
            <c:invertIfNegative val="0"/>
            <c:bubble3D val="0"/>
            <c:spPr>
              <a:solidFill>
                <a:srgbClr val="7030A0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</c:spPr>
          </c:dPt>
          <c:dLbls>
            <c:dLbl>
              <c:idx val="8"/>
              <c:numFmt formatCode="#,##0" sourceLinked="0"/>
              <c:spPr/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#,##0.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8"/>
                <c:pt idx="0">
                  <c:v>НДФЛ</c:v>
                </c:pt>
                <c:pt idx="1">
                  <c:v>Налоги на совокупный доход</c:v>
                </c:pt>
                <c:pt idx="2">
                  <c:v>налоги на имущество</c:v>
                </c:pt>
                <c:pt idx="3">
                  <c:v>госпошлина</c:v>
                </c:pt>
                <c:pt idx="4">
                  <c:v>доходы от использования имущества</c:v>
                </c:pt>
                <c:pt idx="5">
                  <c:v>доходы от компенсации затрат</c:v>
                </c:pt>
                <c:pt idx="6">
                  <c:v>штрафы</c:v>
                </c:pt>
                <c:pt idx="7">
                  <c:v>безвозмездные поступления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111.3</c:v>
                </c:pt>
                <c:pt idx="1">
                  <c:v>87.2</c:v>
                </c:pt>
                <c:pt idx="2">
                  <c:v>205.8</c:v>
                </c:pt>
                <c:pt idx="3">
                  <c:v>0.8</c:v>
                </c:pt>
                <c:pt idx="4">
                  <c:v>87</c:v>
                </c:pt>
                <c:pt idx="5">
                  <c:v>2.5</c:v>
                </c:pt>
                <c:pt idx="6">
                  <c:v>9.8000000000000007</c:v>
                </c:pt>
                <c:pt idx="7">
                  <c:v>2487.6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49691216"/>
        <c:axId val="249690824"/>
      </c:barChart>
      <c:valAx>
        <c:axId val="249690824"/>
        <c:scaling>
          <c:orientation val="minMax"/>
          <c:min val="0"/>
        </c:scaling>
        <c:delete val="1"/>
        <c:axPos val="b"/>
        <c:numFmt formatCode="General" sourceLinked="1"/>
        <c:majorTickMark val="out"/>
        <c:minorTickMark val="none"/>
        <c:tickLblPos val="none"/>
        <c:crossAx val="249691216"/>
        <c:crosses val="autoZero"/>
        <c:crossBetween val="between"/>
        <c:majorUnit val="100"/>
        <c:minorUnit val="50"/>
      </c:valAx>
      <c:catAx>
        <c:axId val="24969121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9690824"/>
        <c:crosses val="autoZero"/>
        <c:auto val="1"/>
        <c:lblAlgn val="ctr"/>
        <c:lblOffset val="100"/>
        <c:noMultiLvlLbl val="0"/>
      </c:catAx>
    </c:plotArea>
    <c:plotVisOnly val="1"/>
    <c:dispBlanksAs val="zero"/>
    <c:showDLblsOverMax val="0"/>
  </c:chart>
  <c:txPr>
    <a:bodyPr/>
    <a:lstStyle/>
    <a:p>
      <a:pPr>
        <a:defRPr sz="1594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731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/>
              <a:t>Общий объем расходов </a:t>
            </a:r>
            <a:r>
              <a:rPr lang="ru-RU" dirty="0" smtClean="0"/>
              <a:t>4723,5 </a:t>
            </a:r>
            <a:r>
              <a:rPr lang="ru-RU" dirty="0" smtClean="0"/>
              <a:t>тыс.рублей</a:t>
            </a:r>
            <a:endParaRPr lang="ru-RU" dirty="0"/>
          </a:p>
        </c:rich>
      </c:tx>
      <c:layout>
        <c:manualLayout>
          <c:xMode val="edge"/>
          <c:yMode val="edge"/>
          <c:x val="0.25706991703647891"/>
          <c:y val="7.306726374306352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0549384304853786"/>
          <c:y val="0.10734674465570802"/>
          <c:w val="0.82999024641352737"/>
          <c:h val="0.535284822103486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gradFill flip="none" rotWithShape="1">
                <a:gsLst>
                  <a:gs pos="0">
                    <a:srgbClr val="464646">
                      <a:lumMod val="40000"/>
                      <a:lumOff val="60000"/>
                      <a:shade val="30000"/>
                      <a:satMod val="115000"/>
                    </a:srgbClr>
                  </a:gs>
                  <a:gs pos="50000">
                    <a:srgbClr val="464646">
                      <a:lumMod val="40000"/>
                      <a:lumOff val="60000"/>
                      <a:shade val="67500"/>
                      <a:satMod val="115000"/>
                    </a:srgbClr>
                  </a:gs>
                  <a:gs pos="100000">
                    <a:srgbClr val="464646">
                      <a:lumMod val="40000"/>
                      <a:lumOff val="60000"/>
                      <a:shade val="100000"/>
                      <a:satMod val="115000"/>
                    </a:srgbClr>
                  </a:gs>
                </a:gsLst>
                <a:lin ang="2700000" scaled="1"/>
                <a:tileRect/>
              </a:gradFill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4"/>
            <c:invertIfNegative val="0"/>
            <c:bubble3D val="0"/>
            <c:spPr>
              <a:gradFill flip="none" rotWithShape="1">
                <a:gsLst>
                  <a:gs pos="0">
                    <a:srgbClr val="FFFF00">
                      <a:shade val="30000"/>
                      <a:satMod val="115000"/>
                    </a:srgbClr>
                  </a:gs>
                  <a:gs pos="50000">
                    <a:srgbClr val="FFFF00">
                      <a:shade val="67500"/>
                      <a:satMod val="115000"/>
                    </a:srgbClr>
                  </a:gs>
                  <a:gs pos="100000">
                    <a:srgbClr val="FFFF0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Pt>
            <c:idx val="5"/>
            <c:invertIfNegative val="0"/>
            <c:bubble3D val="0"/>
            <c:spPr>
              <a:gradFill flip="none" rotWithShape="1">
                <a:gsLst>
                  <a:gs pos="0">
                    <a:srgbClr val="EB641B">
                      <a:lumMod val="60000"/>
                      <a:lumOff val="40000"/>
                      <a:shade val="30000"/>
                      <a:satMod val="115000"/>
                    </a:srgbClr>
                  </a:gs>
                  <a:gs pos="50000">
                    <a:srgbClr val="EB641B">
                      <a:lumMod val="60000"/>
                      <a:lumOff val="40000"/>
                      <a:shade val="67500"/>
                      <a:satMod val="115000"/>
                    </a:srgbClr>
                  </a:gs>
                  <a:gs pos="100000">
                    <a:srgbClr val="EB641B">
                      <a:lumMod val="60000"/>
                      <a:lumOff val="40000"/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46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Лист1!$A$2:$A$9</c:f>
              <c:strCache>
                <c:ptCount val="6"/>
                <c:pt idx="0">
                  <c:v>Общегосударственные вопросы</c:v>
                </c:pt>
                <c:pt idx="1">
                  <c:v>Национальная оборона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культура</c:v>
                </c:pt>
                <c:pt idx="5">
                  <c:v>социальная политика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6"/>
                <c:pt idx="0">
                  <c:v>2514.5</c:v>
                </c:pt>
                <c:pt idx="1">
                  <c:v>38</c:v>
                </c:pt>
                <c:pt idx="2">
                  <c:v>336.9</c:v>
                </c:pt>
                <c:pt idx="3">
                  <c:v>656</c:v>
                </c:pt>
                <c:pt idx="4">
                  <c:v>1046.5</c:v>
                </c:pt>
                <c:pt idx="5">
                  <c:v>95.6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51990048"/>
        <c:axId val="251990440"/>
      </c:barChart>
      <c:catAx>
        <c:axId val="2519900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txPr>
          <a:bodyPr/>
          <a:lstStyle/>
          <a:p>
            <a:pPr>
              <a:defRPr sz="1346"/>
            </a:pPr>
            <a:endParaRPr lang="ru-RU"/>
          </a:p>
        </c:txPr>
        <c:crossAx val="251990440"/>
        <c:crosses val="autoZero"/>
        <c:auto val="1"/>
        <c:lblAlgn val="ctr"/>
        <c:lblOffset val="100"/>
        <c:noMultiLvlLbl val="0"/>
      </c:catAx>
      <c:valAx>
        <c:axId val="25199044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346"/>
            </a:pPr>
            <a:endParaRPr lang="ru-RU"/>
          </a:p>
        </c:txPr>
        <c:crossAx val="2519900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8.0650234471668927E-2"/>
          <c:y val="0.68007637445701152"/>
          <c:w val="0.83869964464902347"/>
          <c:h val="0.28714918835423281"/>
        </c:manualLayout>
      </c:layout>
      <c:overlay val="0"/>
      <c:txPr>
        <a:bodyPr/>
        <a:lstStyle/>
        <a:p>
          <a:pPr>
            <a:defRPr sz="1346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731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0"/>
    </c:view3D>
    <c:floor>
      <c:thickness val="0"/>
    </c:floor>
    <c:side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sideWall>
    <c:backWall>
      <c:thickness val="0"/>
      <c:spPr>
        <a:gradFill>
          <a:gsLst>
            <a:gs pos="0">
              <a:schemeClr val="accent6">
                <a:lumMod val="75000"/>
              </a:schemeClr>
            </a:gs>
            <a:gs pos="50000">
              <a:srgbClr val="B83D68">
                <a:tint val="44500"/>
                <a:satMod val="160000"/>
              </a:srgbClr>
            </a:gs>
            <a:gs pos="100000">
              <a:srgbClr val="B83D68">
                <a:tint val="23500"/>
                <a:satMod val="160000"/>
              </a:srgbClr>
            </a:gs>
          </a:gsLst>
          <a:lin ang="5400000" scaled="0"/>
        </a:gradFill>
        <a:effectLst>
          <a:outerShdw blurRad="50800" dist="50800" dir="5400000" algn="ctr" rotWithShape="0">
            <a:schemeClr val="bg2"/>
          </a:outerShdw>
        </a:effectLst>
      </c:spPr>
    </c:backWall>
    <c:plotArea>
      <c:layout/>
      <c:bar3DChart>
        <c:barDir val="col"/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программные расходы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2021г план </c:v>
                </c:pt>
                <c:pt idx="2">
                  <c:v>2 квартал 2022г факт</c:v>
                </c:pt>
                <c:pt idx="3">
                  <c:v>2 квартал 2021г факт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9980.5</c:v>
                </c:pt>
                <c:pt idx="1">
                  <c:v>9689.2999999999993</c:v>
                </c:pt>
                <c:pt idx="2">
                  <c:v>4685.5</c:v>
                </c:pt>
                <c:pt idx="3">
                  <c:v>4472.8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непрограммные расходы</c:v>
                </c:pt>
              </c:strCache>
            </c:strRef>
          </c:tx>
          <c:spPr>
            <a:solidFill>
              <a:srgbClr val="92D050"/>
            </a:solidFill>
            <a:ln>
              <a:solidFill>
                <a:srgbClr val="FFFF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2021г план </c:v>
                </c:pt>
                <c:pt idx="2">
                  <c:v>2 квартал 2022г факт</c:v>
                </c:pt>
                <c:pt idx="3">
                  <c:v>2 квартал 2021г факт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296.7</c:v>
                </c:pt>
                <c:pt idx="1">
                  <c:v>296.10000000000002</c:v>
                </c:pt>
                <c:pt idx="2">
                  <c:v>38</c:v>
                </c:pt>
                <c:pt idx="3">
                  <c:v>30.3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 план </c:v>
                </c:pt>
                <c:pt idx="1">
                  <c:v>2021г план </c:v>
                </c:pt>
                <c:pt idx="2">
                  <c:v>2 квартал 2022г факт</c:v>
                </c:pt>
                <c:pt idx="3">
                  <c:v>2 квартал 2021г факт</c:v>
                </c:pt>
              </c:strCache>
            </c:strRef>
          </c:cat>
          <c:val>
            <c:numRef>
              <c:f>Лист1!$D$2:$D$5</c:f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251991224"/>
        <c:axId val="251991616"/>
        <c:axId val="252131576"/>
      </c:bar3DChart>
      <c:catAx>
        <c:axId val="251991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51991616"/>
        <c:crosses val="autoZero"/>
        <c:auto val="1"/>
        <c:lblAlgn val="ctr"/>
        <c:lblOffset val="100"/>
        <c:noMultiLvlLbl val="0"/>
      </c:catAx>
      <c:valAx>
        <c:axId val="251991616"/>
        <c:scaling>
          <c:orientation val="minMax"/>
        </c:scaling>
        <c:delete val="0"/>
        <c:axPos val="l"/>
        <c:majorGridlines>
          <c:spPr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ru-RU"/>
          </a:p>
        </c:txPr>
        <c:crossAx val="251991224"/>
        <c:crosses val="autoZero"/>
        <c:crossBetween val="between"/>
      </c:valAx>
      <c:serAx>
        <c:axId val="252131576"/>
        <c:scaling>
          <c:orientation val="minMax"/>
        </c:scaling>
        <c:delete val="1"/>
        <c:axPos val="b"/>
        <c:majorTickMark val="out"/>
        <c:minorTickMark val="none"/>
        <c:tickLblPos val="none"/>
        <c:crossAx val="251991616"/>
        <c:crosses val="autoZero"/>
      </c:serAx>
    </c:plotArea>
    <c:legend>
      <c:legendPos val="r"/>
      <c:layout>
        <c:manualLayout>
          <c:xMode val="edge"/>
          <c:yMode val="edge"/>
          <c:x val="0.65811450131233562"/>
          <c:y val="0.67693159448818985"/>
          <c:w val="0.32938549868766448"/>
          <c:h val="0.19613681102362202"/>
        </c:manualLayout>
      </c:layout>
      <c:overlay val="0"/>
      <c:txPr>
        <a:bodyPr/>
        <a:lstStyle/>
        <a:p>
          <a:pPr>
            <a:defRPr sz="10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23B30006-648F-4F19-80AD-53519A97B7B1}" type="datetimeFigureOut">
              <a:rPr lang="ru-RU" smtClean="0"/>
              <a:pPr>
                <a:defRPr/>
              </a:pPr>
              <a:t>26.07.2022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0E4D3BD-BCB4-45D7-B293-6A16C89235E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581CE-5563-439B-946C-196637BC65D3}" type="datetimeFigureOut">
              <a:rPr lang="ru-RU" smtClean="0"/>
              <a:pPr>
                <a:defRPr/>
              </a:pPr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4293E4-F207-475C-A1EA-D1747E09E52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625877-EF93-496E-BF0F-89318908252F}" type="datetimeFigureOut">
              <a:rPr lang="ru-RU" smtClean="0"/>
              <a:pPr>
                <a:defRPr/>
              </a:pPr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E3AB33-87D0-45BA-8EDD-FB3BA911FAF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F7E5198D-6B71-4CDE-AB0C-894CCBAD64DE}" type="datetimeFigureOut">
              <a:rPr lang="ru-RU" smtClean="0"/>
              <a:pPr>
                <a:defRPr/>
              </a:pPr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31B72C-8E20-4C53-9BE0-56D62208AAD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4309CF0F-EF1F-423B-97D4-D4144C1C759C}" type="datetimeFigureOut">
              <a:rPr lang="ru-RU" smtClean="0"/>
              <a:pPr>
                <a:defRPr/>
              </a:pPr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8C249E5C-0D8F-41A3-937B-1C07BF634E1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5B7D60D-F052-40D8-BCD4-0B150C360C73}" type="datetimeFigureOut">
              <a:rPr lang="ru-RU" smtClean="0"/>
              <a:pPr>
                <a:defRPr/>
              </a:pPr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15B45CFA-2D84-4727-999C-9633E06B15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26D18797-614B-4C5B-8B0D-3E5768CA810E}" type="datetimeFigureOut">
              <a:rPr lang="ru-RU" smtClean="0"/>
              <a:pPr>
                <a:defRPr/>
              </a:pPr>
              <a:t>26.07.2022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231BB325-37FE-40AA-9F83-A5986E98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52A2C0-C084-4CFA-BF30-A9205C68BFA0}" type="datetimeFigureOut">
              <a:rPr lang="ru-RU" smtClean="0"/>
              <a:pPr>
                <a:defRPr/>
              </a:pPr>
              <a:t>26.07.2022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D531-BF5C-4FDA-B6C8-C5E273D2D0E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F8C78FAA-C4D7-4C23-8D50-308AA95E6351}" type="datetimeFigureOut">
              <a:rPr lang="ru-RU" smtClean="0"/>
              <a:pPr>
                <a:defRPr/>
              </a:pPr>
              <a:t>26.07.2022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ADFC9B40-70AD-4BC8-A649-085BE4B51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7576C97-4E38-4906-AA56-AFFA571C9ECC}" type="datetimeFigureOut">
              <a:rPr lang="ru-RU" smtClean="0"/>
              <a:pPr>
                <a:defRPr/>
              </a:pPr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4F0333DF-0AF8-495E-BA7C-5C5E708C2F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998C1FA-9603-4886-8C43-241625F1F230}" type="datetimeFigureOut">
              <a:rPr lang="ru-RU" smtClean="0"/>
              <a:pPr>
                <a:defRPr/>
              </a:pPr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035A9A7A-4B31-465A-B0AC-B02DF839EE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7EE376C-5803-41BC-8FDB-B8FBD3FE6839}" type="datetimeFigureOut">
              <a:rPr lang="ru-RU" smtClean="0"/>
              <a:pPr>
                <a:defRPr/>
              </a:pPr>
              <a:t>26.07.2022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BE72EBC-D2F3-42BE-A755-6EB05656EDA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476673"/>
            <a:ext cx="8572560" cy="3105690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Отчет об исполнении бюджета Вербовологовского сельского поселения за 2 квартал 2022 года  </a:t>
            </a:r>
            <a:endParaRPr lang="ru-RU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685800" y="4811713"/>
            <a:ext cx="7772400" cy="46037"/>
          </a:xfrm>
        </p:spPr>
        <p:txBody>
          <a:bodyPr>
            <a:normAutofit fontScale="25000" lnSpcReduction="20000"/>
          </a:bodyPr>
          <a:lstStyle/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  <a:p>
            <a:pPr marR="0" eaLnBrk="1" hangingPunct="1">
              <a:lnSpc>
                <a:spcPct val="80000"/>
              </a:lnSpc>
              <a:defRPr/>
            </a:pPr>
            <a:endParaRPr lang="ru-RU" sz="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/>
              </a:rPr>
              <a:t>исполнение бюджета за 2 квартал 2022 года  </a:t>
            </a:r>
            <a:endParaRPr lang="ru-RU" i="1" dirty="0"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доходной части бюджета – </a:t>
            </a:r>
            <a:r>
              <a:rPr lang="ru-RU" dirty="0" smtClean="0"/>
              <a:t>2992,0 </a:t>
            </a:r>
            <a:r>
              <a:rPr lang="ru-RU" dirty="0" smtClean="0"/>
              <a:t>тыс.рублей;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Исполнение расходной части бюджета – </a:t>
            </a:r>
            <a:r>
              <a:rPr lang="ru-RU" dirty="0" smtClean="0"/>
              <a:t>4723,5 </a:t>
            </a:r>
            <a:r>
              <a:rPr lang="ru-RU" dirty="0" smtClean="0"/>
              <a:t>тыс.рублей;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ru-RU" dirty="0" smtClean="0"/>
              <a:t>Дефицит бюджета – </a:t>
            </a:r>
            <a:r>
              <a:rPr lang="ru-RU" dirty="0" smtClean="0"/>
              <a:t>1731,5 </a:t>
            </a:r>
            <a:r>
              <a:rPr lang="ru-RU" dirty="0" smtClean="0"/>
              <a:t>тыс.рублей.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2 квартал 2022 года  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4943902"/>
              </p:ext>
            </p:extLst>
          </p:nvPr>
        </p:nvGraphicFramePr>
        <p:xfrm>
          <a:off x="457200" y="1143000"/>
          <a:ext cx="8229600" cy="3624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571504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smtClean="0"/>
                        <a:t>2 </a:t>
                      </a:r>
                      <a:r>
                        <a:rPr lang="ru-RU" sz="1600" baseline="0" dirty="0" smtClean="0"/>
                        <a:t>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 доходы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189,7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111,3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58,7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сельхозналог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имущество физических лиц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53,6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247,8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197,7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79,8</a:t>
                      </a:r>
                      <a:endParaRPr lang="ru-RU" dirty="0"/>
                    </a:p>
                  </a:txBody>
                  <a:tcPr/>
                </a:tc>
              </a:tr>
              <a:tr h="377465">
                <a:tc>
                  <a:txBody>
                    <a:bodyPr/>
                    <a:lstStyle/>
                    <a:p>
                      <a:r>
                        <a:rPr lang="ru-RU" dirty="0" smtClean="0"/>
                        <a:t>Государственная пошлина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  <a:tr h="651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Аренда земли после разграничения собственности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76,2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76,2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100,0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доходной части бюджета за 2 квартал 2022 года  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140537"/>
              </p:ext>
            </p:extLst>
          </p:nvPr>
        </p:nvGraphicFramePr>
        <p:xfrm>
          <a:off x="457200" y="1166813"/>
          <a:ext cx="82296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18856"/>
                <a:gridCol w="1210456"/>
                <a:gridCol w="1000132"/>
                <a:gridCol w="1400156"/>
              </a:tblGrid>
              <a:tr h="6193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показатель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План на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baseline="0" dirty="0" smtClean="0"/>
                        <a:t>2 </a:t>
                      </a:r>
                      <a:r>
                        <a:rPr lang="ru-RU" sz="1600" baseline="0" dirty="0" smtClean="0"/>
                        <a:t>квартал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факт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% исполнения</a:t>
                      </a:r>
                      <a:endParaRPr lang="ru-RU" sz="1600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Аренда имущества казны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892305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</a:t>
                      </a:r>
                      <a:r>
                        <a:rPr lang="ru-RU" baseline="0" dirty="0" smtClean="0"/>
                        <a:t> от возмещения расходов, понесенных в связи с эксплуатацией имущества поселений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Штрафы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6,3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155,6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Дотация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2289,4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2289,4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Субвенции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межбюджетные</a:t>
                      </a:r>
                      <a:r>
                        <a:rPr lang="ru-RU" baseline="0" dirty="0" smtClean="0"/>
                        <a:t> трансферты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100</a:t>
                      </a:r>
                      <a:endParaRPr lang="ru-RU" dirty="0"/>
                    </a:p>
                  </a:txBody>
                  <a:tcPr/>
                </a:tc>
              </a:tr>
              <a:tr h="356922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3124,0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2992,0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95,8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000" dirty="0" smtClean="0"/>
              <a:t>Исполнение расходной части бюджета за 2 квартал 2022 года   (в тысячах рублей)</a:t>
            </a:r>
            <a:endParaRPr lang="ru-RU" sz="20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4735455"/>
              </p:ext>
            </p:extLst>
          </p:nvPr>
        </p:nvGraphicFramePr>
        <p:xfrm>
          <a:off x="457200" y="1882775"/>
          <a:ext cx="8229600" cy="4892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990"/>
                <a:gridCol w="1357322"/>
                <a:gridCol w="1000132"/>
                <a:gridCol w="140015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План на</a:t>
                      </a:r>
                      <a:r>
                        <a:rPr lang="ru-RU" baseline="0" dirty="0" smtClean="0"/>
                        <a:t>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% исполнения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расходы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6469,1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2514,5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38,9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96,7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39,3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</a:t>
                      </a:r>
                      <a:r>
                        <a:rPr lang="ru-RU" baseline="0" dirty="0" smtClean="0"/>
                        <a:t> безопасность и правоохранительная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36,0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45,0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560,8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336,9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60,1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1038,1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656,0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63,2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8,1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1727,7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1046,5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60,6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256,7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95,6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37,2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Спорт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40,0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ВСЕГО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10277,2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4723,5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46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FF00"/>
                </a:solidFill>
              </a:rPr>
              <a:t>Структура доходов</a:t>
            </a:r>
            <a:endParaRPr lang="ru-RU" sz="2800" dirty="0">
              <a:solidFill>
                <a:srgbClr val="FFFF00"/>
              </a:solidFill>
            </a:endParaRPr>
          </a:p>
        </p:txBody>
      </p:sp>
      <p:graphicFrame>
        <p:nvGraphicFramePr>
          <p:cNvPr id="4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2823158"/>
              </p:ext>
            </p:extLst>
          </p:nvPr>
        </p:nvGraphicFramePr>
        <p:xfrm>
          <a:off x="458788" y="1000107"/>
          <a:ext cx="8399492" cy="5857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Структура расходов</a:t>
            </a:r>
            <a:endParaRPr lang="ru-RU" sz="2800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339006"/>
              </p:ext>
            </p:extLst>
          </p:nvPr>
        </p:nvGraphicFramePr>
        <p:xfrm>
          <a:off x="311151" y="1556791"/>
          <a:ext cx="8547130" cy="5040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88680"/>
          </a:xfrm>
        </p:spPr>
        <p:txBody>
          <a:bodyPr>
            <a:normAutofit/>
          </a:bodyPr>
          <a:lstStyle/>
          <a:p>
            <a:pPr algn="ctr"/>
            <a:r>
              <a:rPr lang="ru-RU" sz="1200" dirty="0" smtClean="0"/>
              <a:t>Анализ формирования  бюджета программно-целевым методом в сравнении с аналогичным периодом прошлого года</a:t>
            </a:r>
            <a:endParaRPr lang="ru-RU" sz="12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606729773"/>
              </p:ext>
            </p:extLst>
          </p:nvPr>
        </p:nvGraphicFramePr>
        <p:xfrm>
          <a:off x="611560" y="908720"/>
          <a:ext cx="7632848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1345</TotalTime>
  <Words>263</Words>
  <Application>Microsoft Office PowerPoint</Application>
  <PresentationFormat>Экран (4:3)</PresentationFormat>
  <Paragraphs>117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Century Gothic</vt:lpstr>
      <vt:lpstr>Verdana</vt:lpstr>
      <vt:lpstr>Wingdings 2</vt:lpstr>
      <vt:lpstr>Wingdings 3</vt:lpstr>
      <vt:lpstr>Яркая</vt:lpstr>
      <vt:lpstr>Отчет об исполнении бюджета Вербовологовского сельского поселения за 2 квартал 2022 года  </vt:lpstr>
      <vt:lpstr>исполнение бюджета за 2 квартал 2022 года  </vt:lpstr>
      <vt:lpstr>Исполнение доходной части бюджета за 2 квартал 2022 года   (в тысячах рублей)</vt:lpstr>
      <vt:lpstr>Исполнение доходной части бюджета за 2 квартал 2022 года   (в тысячах рублей)</vt:lpstr>
      <vt:lpstr>Исполнение расходной части бюджета за 2 квартал 2022 года   (в тысячах рублей)</vt:lpstr>
      <vt:lpstr>Структура доходов</vt:lpstr>
      <vt:lpstr>Структура расходов</vt:lpstr>
      <vt:lpstr>Анализ формирования  бюджета программно-целевым методом в сравнении с аналогичным периодом прошлого года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об исполнении бюджета Вербовологовского сельского поселения за 1 полугодие 2014 года</dc:title>
  <cp:lastModifiedBy>Пользователь</cp:lastModifiedBy>
  <cp:revision>124</cp:revision>
  <dcterms:modified xsi:type="dcterms:W3CDTF">2022-07-26T11:21:57Z</dcterms:modified>
</cp:coreProperties>
</file>