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11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>
                <a:solidFill>
                  <a:srgbClr val="FFFF00"/>
                </a:solidFill>
              </a:rPr>
              <a:t>Общий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объем доходов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4787,7 </a:t>
            </a:r>
            <a:r>
              <a:rPr lang="ru-RU" dirty="0">
                <a:solidFill>
                  <a:srgbClr val="FFFF00"/>
                </a:solidFill>
              </a:rPr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7E-2"/>
          <c:y val="7.6177039574342409E-2"/>
          <c:w val="0.62194145139752555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191.7</c:v>
                </c:pt>
                <c:pt idx="1">
                  <c:v>277.3</c:v>
                </c:pt>
                <c:pt idx="2">
                  <c:v>343.4</c:v>
                </c:pt>
                <c:pt idx="3">
                  <c:v>1</c:v>
                </c:pt>
                <c:pt idx="4">
                  <c:v>123.1</c:v>
                </c:pt>
                <c:pt idx="5">
                  <c:v>3.2</c:v>
                </c:pt>
                <c:pt idx="6">
                  <c:v>10.3</c:v>
                </c:pt>
                <c:pt idx="7">
                  <c:v>3594.2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5157264"/>
        <c:axId val="125156872"/>
      </c:barChart>
      <c:valAx>
        <c:axId val="125156872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125157264"/>
        <c:crosses val="autoZero"/>
        <c:crossBetween val="between"/>
        <c:majorUnit val="100"/>
        <c:minorUnit val="50"/>
      </c:valAx>
      <c:catAx>
        <c:axId val="1251572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5156872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6771,7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6"/>
          <c:y val="0.10734674465570802"/>
          <c:w val="0.82999024641352737"/>
          <c:h val="0.53528482210348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социальная политика</c:v>
                </c:pt>
                <c:pt idx="6">
                  <c:v>национальная безопасность и правоохранитльная деятельность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3951.7</c:v>
                </c:pt>
                <c:pt idx="1">
                  <c:v>54.3</c:v>
                </c:pt>
                <c:pt idx="2">
                  <c:v>417.6</c:v>
                </c:pt>
                <c:pt idx="3">
                  <c:v>753.7</c:v>
                </c:pt>
                <c:pt idx="4">
                  <c:v>1311.1</c:v>
                </c:pt>
                <c:pt idx="5">
                  <c:v>127</c:v>
                </c:pt>
                <c:pt idx="6">
                  <c:v>98.4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5158048"/>
        <c:axId val="101192840"/>
      </c:barChart>
      <c:catAx>
        <c:axId val="1251580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101192840"/>
        <c:crosses val="autoZero"/>
        <c:auto val="1"/>
        <c:lblAlgn val="ctr"/>
        <c:lblOffset val="100"/>
        <c:noMultiLvlLbl val="0"/>
      </c:catAx>
      <c:valAx>
        <c:axId val="1011928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1251580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47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3 квартал 2022г факт</c:v>
                </c:pt>
                <c:pt idx="3">
                  <c:v>3 квартал 2021г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11044.3</c:v>
                </c:pt>
                <c:pt idx="1">
                  <c:v>9689.2999999999993</c:v>
                </c:pt>
                <c:pt idx="2">
                  <c:v>6717.4</c:v>
                </c:pt>
                <c:pt idx="3">
                  <c:v>6354.3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3 квартал 2022г факт</c:v>
                </c:pt>
                <c:pt idx="3">
                  <c:v>3 квартал 2021г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302.2</c:v>
                </c:pt>
                <c:pt idx="1">
                  <c:v>296.10000000000002</c:v>
                </c:pt>
                <c:pt idx="2">
                  <c:v>54.3</c:v>
                </c:pt>
                <c:pt idx="3">
                  <c:v>44.7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3 квартал 2022г факт</c:v>
                </c:pt>
                <c:pt idx="3">
                  <c:v>3 квартал 2021г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101193624"/>
        <c:axId val="101194016"/>
        <c:axId val="101358464"/>
      </c:bar3DChart>
      <c:catAx>
        <c:axId val="101193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1194016"/>
        <c:crosses val="autoZero"/>
        <c:auto val="1"/>
        <c:lblAlgn val="ctr"/>
        <c:lblOffset val="100"/>
        <c:noMultiLvlLbl val="0"/>
      </c:catAx>
      <c:valAx>
        <c:axId val="101194016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1193624"/>
        <c:crosses val="autoZero"/>
        <c:crossBetween val="between"/>
      </c:valAx>
      <c:serAx>
        <c:axId val="101358464"/>
        <c:scaling>
          <c:orientation val="minMax"/>
        </c:scaling>
        <c:delete val="1"/>
        <c:axPos val="b"/>
        <c:majorTickMark val="out"/>
        <c:minorTickMark val="none"/>
        <c:tickLblPos val="none"/>
        <c:crossAx val="101194016"/>
        <c:crosses val="autoZero"/>
      </c:serAx>
    </c:plotArea>
    <c:legend>
      <c:legendPos val="r"/>
      <c:layout>
        <c:manualLayout>
          <c:xMode val="edge"/>
          <c:yMode val="edge"/>
          <c:x val="0.65811450131233562"/>
          <c:y val="0.67693159448818985"/>
          <c:w val="0.32938549868766448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76673"/>
            <a:ext cx="8572560" cy="310569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 3 квартал 2022 года  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за 3 квартал 2022 года   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</a:t>
            </a:r>
            <a:r>
              <a:rPr lang="ru-RU" dirty="0" smtClean="0"/>
              <a:t>–4787,8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6771,7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Дефицит бюджета – </a:t>
            </a:r>
            <a:r>
              <a:rPr lang="ru-RU" dirty="0" smtClean="0"/>
              <a:t>1983,9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</a:t>
            </a:r>
            <a:r>
              <a:rPr lang="ru-RU" sz="2000" dirty="0" smtClean="0"/>
              <a:t>за 3 квартал 2022 года   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2837399"/>
              </p:ext>
            </p:extLst>
          </p:nvPr>
        </p:nvGraphicFramePr>
        <p:xfrm>
          <a:off x="457200" y="1143000"/>
          <a:ext cx="8229600" cy="362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3 </a:t>
                      </a:r>
                      <a:r>
                        <a:rPr lang="ru-RU" sz="1600" baseline="0" dirty="0" smtClean="0"/>
                        <a:t>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68,1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277,3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277,3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</a:t>
            </a:r>
            <a:r>
              <a:rPr lang="ru-RU" sz="2000" dirty="0" smtClean="0"/>
              <a:t>за 3 квартал 2022 года   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315444"/>
              </p:ext>
            </p:extLst>
          </p:nvPr>
        </p:nvGraphicFramePr>
        <p:xfrm>
          <a:off x="457200" y="1166813"/>
          <a:ext cx="8229600" cy="4824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2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продажи земельных участков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3379,7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3379,7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4877,6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4787,7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98,2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</a:t>
            </a:r>
            <a:r>
              <a:rPr lang="ru-RU" sz="2000" dirty="0" smtClean="0"/>
              <a:t>за 3 квартал 2022 года   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562216"/>
              </p:ext>
            </p:extLst>
          </p:nvPr>
        </p:nvGraphicFramePr>
        <p:xfrm>
          <a:off x="457200" y="1882775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6892,0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3951,7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93,3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1018,1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59,3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1789,1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1311,1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11346,5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6771,7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59,7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Структура доходов</a:t>
            </a: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301877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052418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50430377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1443</TotalTime>
  <Words>271</Words>
  <Application>Microsoft Office PowerPoint</Application>
  <PresentationFormat>Экран (4:3)</PresentationFormat>
  <Paragraphs>121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Verdana</vt:lpstr>
      <vt:lpstr>Wingdings 2</vt:lpstr>
      <vt:lpstr>Wingdings 3</vt:lpstr>
      <vt:lpstr>Яркая</vt:lpstr>
      <vt:lpstr>Отчет об исполнении бюджета Вербовологовского сельского поселения за 3 квартал 2022 года   </vt:lpstr>
      <vt:lpstr>исполнение бюджета за 3 квартал 2022 года   </vt:lpstr>
      <vt:lpstr>Исполнение доходной части бюджета за 3 квартал 2022 года    (в тысячах рублей)</vt:lpstr>
      <vt:lpstr>Исполнение доходной части бюджета за 3 квартал 2022 года    (в тысячах рублей)</vt:lpstr>
      <vt:lpstr>Исполнение расходной части бюджета за 3 квартал 2022 года   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132</cp:revision>
  <dcterms:modified xsi:type="dcterms:W3CDTF">2022-10-31T08:14:53Z</dcterms:modified>
</cp:coreProperties>
</file>