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6850,7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284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208,2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1332,2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195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3,8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4,5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4469,2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284</c:v>
                </c:pt>
                <c:pt idx="1">
                  <c:v>208.2</c:v>
                </c:pt>
                <c:pt idx="2">
                  <c:v>1332.2</c:v>
                </c:pt>
                <c:pt idx="3">
                  <c:v>1</c:v>
                </c:pt>
                <c:pt idx="4">
                  <c:v>195</c:v>
                </c:pt>
                <c:pt idx="5">
                  <c:v>3.8</c:v>
                </c:pt>
                <c:pt idx="6">
                  <c:v>4.5</c:v>
                </c:pt>
                <c:pt idx="7">
                  <c:v>4469.2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0703472"/>
        <c:axId val="270706216"/>
      </c:barChart>
      <c:valAx>
        <c:axId val="270706216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70703472"/>
        <c:crosses val="autoZero"/>
        <c:crossBetween val="between"/>
        <c:majorUnit val="100"/>
        <c:minorUnit val="50"/>
      </c:valAx>
      <c:catAx>
        <c:axId val="2707034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7070621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7610,5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  <c:pt idx="6">
                  <c:v>национальная безопасность и правоохранитльная деятельность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4768.6000000000004</c:v>
                </c:pt>
                <c:pt idx="1">
                  <c:v>67.7</c:v>
                </c:pt>
                <c:pt idx="2">
                  <c:v>347.2</c:v>
                </c:pt>
                <c:pt idx="3">
                  <c:v>446.1</c:v>
                </c:pt>
                <c:pt idx="4">
                  <c:v>1754.9</c:v>
                </c:pt>
                <c:pt idx="5">
                  <c:v>81.099999999999994</c:v>
                </c:pt>
                <c:pt idx="6">
                  <c:v>125.2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0704256"/>
        <c:axId val="270706608"/>
      </c:barChart>
      <c:catAx>
        <c:axId val="2707042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70706608"/>
        <c:crosses val="autoZero"/>
        <c:auto val="1"/>
        <c:lblAlgn val="ctr"/>
        <c:lblOffset val="100"/>
        <c:noMultiLvlLbl val="0"/>
      </c:catAx>
      <c:valAx>
        <c:axId val="270706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707042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3 квартал 2022г факт</c:v>
                </c:pt>
                <c:pt idx="3">
                  <c:v>3 квартал 2023г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11044.3</c:v>
                </c:pt>
                <c:pt idx="1">
                  <c:v>16140.9</c:v>
                </c:pt>
                <c:pt idx="2">
                  <c:v>6717.4</c:v>
                </c:pt>
                <c:pt idx="3">
                  <c:v>7542.8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3 квартал 2022г факт</c:v>
                </c:pt>
                <c:pt idx="3">
                  <c:v>3 квартал 2023г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302.2</c:v>
                </c:pt>
                <c:pt idx="1">
                  <c:v>167.6</c:v>
                </c:pt>
                <c:pt idx="2">
                  <c:v>54.3</c:v>
                </c:pt>
                <c:pt idx="3">
                  <c:v>67.7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3 квартал 2022г факт</c:v>
                </c:pt>
                <c:pt idx="3">
                  <c:v>3 квартал 2023г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70704648"/>
        <c:axId val="270708176"/>
        <c:axId val="272461000"/>
      </c:bar3DChart>
      <c:catAx>
        <c:axId val="270704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70708176"/>
        <c:crosses val="autoZero"/>
        <c:auto val="1"/>
        <c:lblAlgn val="ctr"/>
        <c:lblOffset val="100"/>
        <c:noMultiLvlLbl val="0"/>
      </c:catAx>
      <c:valAx>
        <c:axId val="270708176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70704648"/>
        <c:crosses val="autoZero"/>
        <c:crossBetween val="between"/>
      </c:valAx>
      <c:serAx>
        <c:axId val="272461000"/>
        <c:scaling>
          <c:orientation val="minMax"/>
        </c:scaling>
        <c:delete val="1"/>
        <c:axPos val="b"/>
        <c:majorTickMark val="out"/>
        <c:minorTickMark val="none"/>
        <c:tickLblPos val="none"/>
        <c:crossAx val="270708176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24.07.2025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3 квартал 2023 года  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3 квартал 2023 года   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</a:t>
            </a:r>
            <a:r>
              <a:rPr lang="ru-RU" dirty="0" smtClean="0"/>
              <a:t>–6850,7тыс.рублей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7610,5тыс.рублей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</a:t>
            </a:r>
            <a:r>
              <a:rPr lang="ru-RU" dirty="0" smtClean="0"/>
              <a:t>– 759,8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3 квартал </a:t>
            </a:r>
            <a:r>
              <a:rPr lang="ru-RU" sz="2000" dirty="0" smtClean="0"/>
              <a:t>2023 </a:t>
            </a:r>
            <a:r>
              <a:rPr lang="ru-RU" sz="2000" dirty="0" smtClean="0"/>
              <a:t>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593644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3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100,1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3 квартал </a:t>
            </a:r>
            <a:r>
              <a:rPr lang="ru-RU" sz="2000" dirty="0" smtClean="0"/>
              <a:t>2023 </a:t>
            </a:r>
            <a:r>
              <a:rPr lang="ru-RU" sz="2000" dirty="0" smtClean="0"/>
              <a:t>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742926"/>
              </p:ext>
            </p:extLst>
          </p:nvPr>
        </p:nvGraphicFramePr>
        <p:xfrm>
          <a:off x="457200" y="1166813"/>
          <a:ext cx="82296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3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Инициативные платежи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4083,6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4083,6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Субсидии бюджетам на обеспечение развития и укрепления материально-технической базы домов культуры в населенных пунктах с числом жителей до 50 тысяч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6509,0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6850,7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3 квартал </a:t>
            </a:r>
            <a:r>
              <a:rPr lang="ru-RU" sz="2000" dirty="0" smtClean="0"/>
              <a:t>2023 </a:t>
            </a:r>
            <a:r>
              <a:rPr lang="ru-RU" sz="2000" dirty="0" smtClean="0"/>
              <a:t>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4931888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7467,3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4768,6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125,2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7175,1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1754,9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16308,5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7610,5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905887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448130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65987077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1759</TotalTime>
  <Words>296</Words>
  <Application>Microsoft Office PowerPoint</Application>
  <PresentationFormat>Экран (4:3)</PresentationFormat>
  <Paragraphs>131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3 квартал 2023 года   </vt:lpstr>
      <vt:lpstr>исполнение бюджета за 3 квартал 2023 года   </vt:lpstr>
      <vt:lpstr>Исполнение доходной части бюджета за 3 квартал 2023 года    (в тысячах рублей)</vt:lpstr>
      <vt:lpstr>Исполнение доходной части бюджета за 3 квартал 2023 года    (в тысячах рублей)</vt:lpstr>
      <vt:lpstr>Исполнение расходной части бюджета за 3 квартал 2023 года   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138</cp:revision>
  <dcterms:modified xsi:type="dcterms:W3CDTF">2025-07-24T12:48:10Z</dcterms:modified>
</cp:coreProperties>
</file>