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4" r:id="rId6"/>
    <p:sldId id="261" r:id="rId7"/>
    <p:sldId id="263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0927" autoAdjust="0"/>
  </p:normalViewPr>
  <p:slideViewPr>
    <p:cSldViewPr>
      <p:cViewPr varScale="1">
        <p:scale>
          <a:sx n="116" d="100"/>
          <a:sy n="116" d="100"/>
        </p:scale>
        <p:origin x="217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общая сумма доходов 10002,8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 </c:v>
                </c:pt>
                <c:pt idx="1">
                  <c:v>единый сельхозналог</c:v>
                </c:pt>
                <c:pt idx="2">
                  <c:v>имущественные налоги</c:v>
                </c:pt>
                <c:pt idx="3">
                  <c:v>аренда имущества</c:v>
                </c:pt>
                <c:pt idx="4">
                  <c:v>прочие неналоговые</c:v>
                </c:pt>
                <c:pt idx="5">
                  <c:v>безвозмездные перечисления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496.8</c:v>
                </c:pt>
                <c:pt idx="1">
                  <c:v>438.4</c:v>
                </c:pt>
                <c:pt idx="2">
                  <c:v>737.9</c:v>
                </c:pt>
                <c:pt idx="3">
                  <c:v>263.7</c:v>
                </c:pt>
                <c:pt idx="4">
                  <c:v>72.7</c:v>
                </c:pt>
                <c:pt idx="5">
                  <c:v>8019.7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73777744"/>
        <c:axId val="173776960"/>
      </c:barChart>
      <c:catAx>
        <c:axId val="1737777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776960"/>
        <c:crosses val="autoZero"/>
        <c:auto val="1"/>
        <c:lblAlgn val="ctr"/>
        <c:lblOffset val="100"/>
        <c:noMultiLvlLbl val="0"/>
      </c:catAx>
      <c:valAx>
        <c:axId val="1737769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777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731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dirty="0"/>
              <a:t>Общий объем расходов </a:t>
            </a:r>
            <a:r>
              <a:rPr lang="ru-RU" dirty="0" smtClean="0"/>
              <a:t>10392,3</a:t>
            </a:r>
          </a:p>
          <a:p>
            <a:pPr>
              <a:defRPr sz="1731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dirty="0" smtClean="0"/>
              <a:t> </a:t>
            </a:r>
            <a:r>
              <a:rPr lang="ru-RU" dirty="0" smtClean="0"/>
              <a:t>тыс.рублей</a:t>
            </a:r>
            <a:endParaRPr lang="ru-RU" dirty="0"/>
          </a:p>
        </c:rich>
      </c:tx>
      <c:layout>
        <c:manualLayout>
          <c:xMode val="edge"/>
          <c:yMode val="edge"/>
          <c:x val="0.25706991703647891"/>
          <c:y val="7.306726374306352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549384304853786"/>
          <c:y val="0.10734674465570802"/>
          <c:w val="0.82999024641352737"/>
          <c:h val="0.535284822103486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rgbClr val="464646">
                      <a:lumMod val="40000"/>
                      <a:lumOff val="60000"/>
                      <a:shade val="30000"/>
                      <a:satMod val="115000"/>
                    </a:srgbClr>
                  </a:gs>
                  <a:gs pos="50000">
                    <a:srgbClr val="464646">
                      <a:lumMod val="40000"/>
                      <a:lumOff val="60000"/>
                      <a:shade val="67500"/>
                      <a:satMod val="115000"/>
                    </a:srgbClr>
                  </a:gs>
                  <a:gs pos="100000">
                    <a:srgbClr val="464646">
                      <a:lumMod val="40000"/>
                      <a:lumOff val="60000"/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</c:spPr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Pt>
            <c:idx val="5"/>
            <c:invertIfNegative val="0"/>
            <c:bubble3D val="0"/>
            <c:spPr>
              <a:gradFill flip="none" rotWithShape="1">
                <a:gsLst>
                  <a:gs pos="0">
                    <a:srgbClr val="EB641B">
                      <a:lumMod val="60000"/>
                      <a:lumOff val="40000"/>
                      <a:shade val="30000"/>
                      <a:satMod val="115000"/>
                    </a:srgbClr>
                  </a:gs>
                  <a:gs pos="50000">
                    <a:srgbClr val="EB641B">
                      <a:lumMod val="60000"/>
                      <a:lumOff val="40000"/>
                      <a:shade val="67500"/>
                      <a:satMod val="115000"/>
                    </a:srgbClr>
                  </a:gs>
                  <a:gs pos="100000">
                    <a:srgbClr val="EB641B">
                      <a:lumMod val="60000"/>
                      <a:lumOff val="40000"/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46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7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культура</c:v>
                </c:pt>
                <c:pt idx="5">
                  <c:v>социальная политика</c:v>
                </c:pt>
                <c:pt idx="6">
                  <c:v>национальная безопасность и правоохранитльная деятельность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7"/>
                <c:pt idx="0">
                  <c:v>4824.3</c:v>
                </c:pt>
                <c:pt idx="1">
                  <c:v>81.3</c:v>
                </c:pt>
                <c:pt idx="2">
                  <c:v>256.5</c:v>
                </c:pt>
                <c:pt idx="3">
                  <c:v>438.8</c:v>
                </c:pt>
                <c:pt idx="4">
                  <c:v>4660.5</c:v>
                </c:pt>
                <c:pt idx="5">
                  <c:v>62.9</c:v>
                </c:pt>
                <c:pt idx="6">
                  <c:v>44.9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71678904"/>
        <c:axId val="171675768"/>
      </c:barChart>
      <c:catAx>
        <c:axId val="1716789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txPr>
          <a:bodyPr/>
          <a:lstStyle/>
          <a:p>
            <a:pPr>
              <a:defRPr sz="1346"/>
            </a:pPr>
            <a:endParaRPr lang="ru-RU"/>
          </a:p>
        </c:txPr>
        <c:crossAx val="171675768"/>
        <c:crosses val="autoZero"/>
        <c:auto val="1"/>
        <c:lblAlgn val="ctr"/>
        <c:lblOffset val="100"/>
        <c:noMultiLvlLbl val="0"/>
      </c:catAx>
      <c:valAx>
        <c:axId val="1716757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46"/>
            </a:pPr>
            <a:endParaRPr lang="ru-RU"/>
          </a:p>
        </c:txPr>
        <c:crossAx val="17167890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0650234471668927E-2"/>
          <c:y val="0.68007637445701152"/>
          <c:w val="0.83869964464902347"/>
          <c:h val="0.28714918835423281"/>
        </c:manualLayout>
      </c:layout>
      <c:overlay val="0"/>
      <c:txPr>
        <a:bodyPr/>
        <a:lstStyle/>
        <a:p>
          <a:pPr>
            <a:defRPr sz="1346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731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23B30006-648F-4F19-80AD-53519A97B7B1}" type="datetimeFigureOut">
              <a:rPr lang="ru-RU" smtClean="0"/>
              <a:pPr>
                <a:defRPr/>
              </a:pPr>
              <a:t>28.07.2025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0E4D3BD-BCB4-45D7-B293-6A16C89235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6581CE-5563-439B-946C-196637BC65D3}" type="datetimeFigureOut">
              <a:rPr lang="ru-RU" smtClean="0"/>
              <a:pPr>
                <a:defRPr/>
              </a:pPr>
              <a:t>28.07.2025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4293E4-F207-475C-A1EA-D1747E09E5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625877-EF93-496E-BF0F-89318908252F}" type="datetimeFigureOut">
              <a:rPr lang="ru-RU" smtClean="0"/>
              <a:pPr>
                <a:defRPr/>
              </a:pPr>
              <a:t>28.07.2025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3AB33-87D0-45BA-8EDD-FB3BA911FA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pPr>
              <a:defRPr/>
            </a:pPr>
            <a:fld id="{F7E5198D-6B71-4CDE-AB0C-894CCBAD64DE}" type="datetimeFigureOut">
              <a:rPr lang="ru-RU" smtClean="0"/>
              <a:pPr>
                <a:defRPr/>
              </a:pPr>
              <a:t>28.07.2025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1B72C-8E20-4C53-9BE0-56D62208AA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pPr>
              <a:defRPr/>
            </a:pPr>
            <a:fld id="{4309CF0F-EF1F-423B-97D4-D4144C1C759C}" type="datetimeFigureOut">
              <a:rPr lang="ru-RU" smtClean="0"/>
              <a:pPr>
                <a:defRPr/>
              </a:pPr>
              <a:t>28.07.2025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pPr>
              <a:defRPr/>
            </a:pPr>
            <a:fld id="{8C249E5C-0D8F-41A3-937B-1C07BF634E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F5B7D60D-F052-40D8-BCD4-0B150C360C73}" type="datetimeFigureOut">
              <a:rPr lang="ru-RU" smtClean="0"/>
              <a:pPr>
                <a:defRPr/>
              </a:pPr>
              <a:t>28.07.2025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15B45CFA-2D84-4727-999C-9633E06B15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pPr>
              <a:defRPr/>
            </a:pPr>
            <a:fld id="{26D18797-614B-4C5B-8B0D-3E5768CA810E}" type="datetimeFigureOut">
              <a:rPr lang="ru-RU" smtClean="0"/>
              <a:pPr>
                <a:defRPr/>
              </a:pPr>
              <a:t>28.07.2025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231BB325-37FE-40AA-9F83-A5986E9847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52A2C0-C084-4CFA-BF30-A9205C68BFA0}" type="datetimeFigureOut">
              <a:rPr lang="ru-RU" smtClean="0"/>
              <a:pPr>
                <a:defRPr/>
              </a:pPr>
              <a:t>28.07.2025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D531-BF5C-4FDA-B6C8-C5E273D2D0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F8C78FAA-C4D7-4C23-8D50-308AA95E6351}" type="datetimeFigureOut">
              <a:rPr lang="ru-RU" smtClean="0"/>
              <a:pPr>
                <a:defRPr/>
              </a:pPr>
              <a:t>28.07.2025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ADFC9B40-70AD-4BC8-A649-085BE4B514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47576C97-4E38-4906-AA56-AFFA571C9ECC}" type="datetimeFigureOut">
              <a:rPr lang="ru-RU" smtClean="0"/>
              <a:pPr>
                <a:defRPr/>
              </a:pPr>
              <a:t>28.07.2025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4F0333DF-0AF8-495E-BA7C-5C5E708C2F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998C1FA-9603-4886-8C43-241625F1F230}" type="datetimeFigureOut">
              <a:rPr lang="ru-RU" smtClean="0"/>
              <a:pPr>
                <a:defRPr/>
              </a:pPr>
              <a:t>28.07.2025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035A9A7A-4B31-465A-B0AC-B02DF839EE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7EE376C-5803-41BC-8FDB-B8FBD3FE6839}" type="datetimeFigureOut">
              <a:rPr lang="ru-RU" smtClean="0"/>
              <a:pPr>
                <a:defRPr/>
              </a:pPr>
              <a:t>28.07.2025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BE72EBC-D2F3-42BE-A755-6EB05656ED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476673"/>
            <a:ext cx="8572560" cy="3105690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Отчет об исполнении бюджета Вербовологовского сельского поселения за 3 квартал 2024 года   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685800" y="4811713"/>
            <a:ext cx="7772400" cy="46037"/>
          </a:xfrm>
        </p:spPr>
        <p:txBody>
          <a:bodyPr>
            <a:normAutofit fontScale="25000" lnSpcReduction="20000"/>
          </a:bodyPr>
          <a:lstStyle/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исполнение бюджета за 3 квартал 2024 года   </a:t>
            </a:r>
            <a:endParaRPr lang="ru-RU" i="1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доходной части бюджета –10002,9 </a:t>
            </a:r>
            <a:r>
              <a:rPr lang="ru-RU" dirty="0" err="1" smtClean="0"/>
              <a:t>тыс.рублей</a:t>
            </a:r>
            <a:r>
              <a:rPr lang="ru-RU" dirty="0" smtClean="0"/>
              <a:t>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расходной части бюджета – 10392,3 </a:t>
            </a:r>
            <a:r>
              <a:rPr lang="ru-RU" dirty="0" err="1" smtClean="0"/>
              <a:t>тыс.рублей</a:t>
            </a:r>
            <a:r>
              <a:rPr lang="ru-RU" dirty="0" smtClean="0"/>
              <a:t>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Дефицит бюджета – 389,4 тыс.рублей.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3 квартал 2024 года   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9239252"/>
              </p:ext>
            </p:extLst>
          </p:nvPr>
        </p:nvGraphicFramePr>
        <p:xfrm>
          <a:off x="457200" y="1143000"/>
          <a:ext cx="8229600" cy="3624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571504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3 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 доходы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307,5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496,8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161,6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сельхозналог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438,4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438,4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имущество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684,9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684,9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Государственная пошлина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126,7</a:t>
                      </a:r>
                      <a:endParaRPr lang="ru-RU" dirty="0"/>
                    </a:p>
                  </a:txBody>
                  <a:tcPr/>
                </a:tc>
              </a:tr>
              <a:tr h="6515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Аренда земли после разграничения собственности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8581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3 квартал 2024 года   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9651097"/>
              </p:ext>
            </p:extLst>
          </p:nvPr>
        </p:nvGraphicFramePr>
        <p:xfrm>
          <a:off x="457200" y="1166813"/>
          <a:ext cx="822960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8856"/>
                <a:gridCol w="1210456"/>
                <a:gridCol w="1093800"/>
                <a:gridCol w="1306488"/>
              </a:tblGrid>
              <a:tr h="61937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показатель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3 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Аренда имущества казны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892305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r>
                        <a:rPr lang="ru-RU" baseline="0" dirty="0" smtClean="0"/>
                        <a:t> от возмещения расходов, понесенных в связи с эксплуатацией имущества поселений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Штрафы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39,0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39,0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Инициативные платежи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341,4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Дотация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5185,5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5185,5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межбюджетные</a:t>
                      </a:r>
                      <a:r>
                        <a:rPr lang="ru-RU" baseline="0" dirty="0" smtClean="0"/>
                        <a:t> трансферты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155,5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155,5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Субсидии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2597,2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2597,2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9812,8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10002,9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105,2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доходов</a:t>
            </a:r>
            <a:endParaRPr lang="ru-RU" dirty="0"/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188365920"/>
              </p:ext>
            </p:extLst>
          </p:nvPr>
        </p:nvGraphicFramePr>
        <p:xfrm>
          <a:off x="1524000" y="1397000"/>
          <a:ext cx="736848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233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расходной части бюджета за 3 квартал 2024 года   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4791744"/>
              </p:ext>
            </p:extLst>
          </p:nvPr>
        </p:nvGraphicFramePr>
        <p:xfrm>
          <a:off x="457200" y="1882775"/>
          <a:ext cx="8229600" cy="489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93800"/>
                <a:gridCol w="130648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 на</a:t>
                      </a:r>
                      <a:r>
                        <a:rPr lang="ru-RU" baseline="0" dirty="0" smtClean="0"/>
                        <a:t>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факт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7784,8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4824,3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62,0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141,0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81,3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57,7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</a:t>
                      </a:r>
                      <a:r>
                        <a:rPr lang="ru-RU" baseline="0" dirty="0" smtClean="0"/>
                        <a:t> безопасность и правоохранительная деятельность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51,0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44,9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88,0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916,7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256,5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28,0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570,8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438,8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76,9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6201,5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4660,5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75,2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62,9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66,2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23,2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23,1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15784,1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10392,3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65,8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Структура расходов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2137701"/>
              </p:ext>
            </p:extLst>
          </p:nvPr>
        </p:nvGraphicFramePr>
        <p:xfrm>
          <a:off x="311151" y="1556791"/>
          <a:ext cx="8547130" cy="504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1846</TotalTime>
  <Words>259</Words>
  <Application>Microsoft Office PowerPoint</Application>
  <PresentationFormat>Экран (4:3)</PresentationFormat>
  <Paragraphs>124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Century Gothic</vt:lpstr>
      <vt:lpstr>Verdana</vt:lpstr>
      <vt:lpstr>Wingdings 2</vt:lpstr>
      <vt:lpstr>Wingdings 3</vt:lpstr>
      <vt:lpstr>Яркая</vt:lpstr>
      <vt:lpstr>Отчет об исполнении бюджета Вербовологовского сельского поселения за 3 квартал 2024 года   </vt:lpstr>
      <vt:lpstr>исполнение бюджета за 3 квартал 2024 года   </vt:lpstr>
      <vt:lpstr>Исполнение доходной части бюджета за 3 квартал 2024 года    (в тысячах рублей)</vt:lpstr>
      <vt:lpstr>Исполнение доходной части бюджета за 3 квартал 2024 года    (в тысячах рублей)</vt:lpstr>
      <vt:lpstr>Структура доходов</vt:lpstr>
      <vt:lpstr>Исполнение расходной части бюджета за 3 квартал 2024 года    (в тысячах рублей)</vt:lpstr>
      <vt:lpstr>Структура расходов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Вербовологовского сельского поселения за 1 полугодие 2014 года</dc:title>
  <cp:lastModifiedBy>Пользователь</cp:lastModifiedBy>
  <cp:revision>144</cp:revision>
  <dcterms:modified xsi:type="dcterms:W3CDTF">2025-07-28T11:15:36Z</dcterms:modified>
</cp:coreProperties>
</file>