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0" r:id="rId3"/>
    <p:sldId id="294" r:id="rId4"/>
    <p:sldId id="295" r:id="rId5"/>
    <p:sldId id="261" r:id="rId6"/>
    <p:sldId id="264" r:id="rId7"/>
    <p:sldId id="271" r:id="rId8"/>
    <p:sldId id="273" r:id="rId9"/>
    <p:sldId id="275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00FF00"/>
    <a:srgbClr val="EE30E5"/>
    <a:srgbClr val="57C75A"/>
    <a:srgbClr val="F4D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058854235011727E-2"/>
          <c:y val="4.3250455336612426E-2"/>
          <c:w val="0.89209208632121761"/>
          <c:h val="0.88143194527207414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факт</c:v>
                </c:pt>
                <c:pt idx="2">
                  <c:v>2022 план</c:v>
                </c:pt>
                <c:pt idx="3">
                  <c:v>2023 план</c:v>
                </c:pt>
                <c:pt idx="4">
                  <c:v>2024 план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3227.7</c:v>
                </c:pt>
                <c:pt idx="1">
                  <c:v>3766.5</c:v>
                </c:pt>
                <c:pt idx="2">
                  <c:v>3690.7</c:v>
                </c:pt>
                <c:pt idx="3">
                  <c:v>3298.8</c:v>
                </c:pt>
                <c:pt idx="4">
                  <c:v>3331.8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безвозмездные поступления </c:v>
                </c:pt>
              </c:strCache>
            </c:strRef>
          </c:tx>
          <c:spPr>
            <a:solidFill>
              <a:srgbClr val="00B05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факт</c:v>
                </c:pt>
                <c:pt idx="2">
                  <c:v>2022 план</c:v>
                </c:pt>
                <c:pt idx="3">
                  <c:v>2023 план</c:v>
                </c:pt>
                <c:pt idx="4">
                  <c:v>2024 план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5820.4</c:v>
                </c:pt>
                <c:pt idx="1">
                  <c:v>5616.6</c:v>
                </c:pt>
                <c:pt idx="2">
                  <c:v>4660</c:v>
                </c:pt>
                <c:pt idx="3">
                  <c:v>3387.4</c:v>
                </c:pt>
                <c:pt idx="4">
                  <c:v>3078.1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128678960"/>
        <c:axId val="127369648"/>
        <c:axId val="0"/>
      </c:bar3DChart>
      <c:catAx>
        <c:axId val="128678960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one"/>
        <c:crossAx val="127369648"/>
        <c:crosses val="autoZero"/>
        <c:auto val="1"/>
        <c:lblAlgn val="ctr"/>
        <c:lblOffset val="100"/>
        <c:noMultiLvlLbl val="1"/>
      </c:catAx>
      <c:valAx>
        <c:axId val="127369648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none"/>
        <c:minorTickMark val="cross"/>
        <c:tickLblPos val="nextTo"/>
        <c:crossAx val="128678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260951768029689"/>
          <c:y val="4.7606242404042723E-2"/>
          <c:w val="0.28820008625946575"/>
          <c:h val="0.26878915810701171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1"/>
          <c:cat>
            <c:strRef>
              <c:f>Лист1!$A$2:$A$6</c:f>
              <c:strCache>
                <c:ptCount val="5"/>
                <c:pt idx="0">
                  <c:v>факт 2020 года</c:v>
                </c:pt>
                <c:pt idx="1">
                  <c:v>факт 2021 года</c:v>
                </c:pt>
                <c:pt idx="2">
                  <c:v>план 2022 года</c:v>
                </c:pt>
                <c:pt idx="3">
                  <c:v>план 2023 года</c:v>
                </c:pt>
                <c:pt idx="4">
                  <c:v>план 2024 года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3227.7</c:v>
                </c:pt>
                <c:pt idx="1">
                  <c:v>3766.5</c:v>
                </c:pt>
                <c:pt idx="2">
                  <c:v>3690.7</c:v>
                </c:pt>
                <c:pt idx="3">
                  <c:v>3298.8</c:v>
                </c:pt>
                <c:pt idx="4">
                  <c:v>3331.8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18049408"/>
        <c:axId val="318049800"/>
        <c:axId val="306333944"/>
      </c:bar3DChart>
      <c:catAx>
        <c:axId val="3180494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18049800"/>
        <c:crosses val="autoZero"/>
        <c:auto val="1"/>
        <c:lblAlgn val="ctr"/>
        <c:lblOffset val="100"/>
        <c:noMultiLvlLbl val="1"/>
      </c:catAx>
      <c:valAx>
        <c:axId val="318049800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318049408"/>
        <c:crosses val="autoZero"/>
        <c:crossBetween val="between"/>
      </c:valAx>
      <c:serAx>
        <c:axId val="306333944"/>
        <c:scaling>
          <c:orientation val="minMax"/>
        </c:scaling>
        <c:delete val="1"/>
        <c:axPos val="b"/>
        <c:majorTickMark val="out"/>
        <c:minorTickMark val="none"/>
        <c:tickLblPos val="none"/>
        <c:crossAx val="318049800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1"/>
          <c:showVal val="1"/>
          <c:showCatName val="1"/>
          <c:showSerName val="1"/>
          <c:showPercent val="1"/>
          <c:showBubbleSize val="1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межбюджетные трасферты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2021год</c:v>
                </c:pt>
                <c:pt idx="1">
                  <c:v>2022год</c:v>
                </c:pt>
                <c:pt idx="2">
                  <c:v>2023год</c:v>
                </c:pt>
                <c:pt idx="3">
                  <c:v>2024год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160.4</c:v>
                </c:pt>
                <c:pt idx="1">
                  <c:v>160.4</c:v>
                </c:pt>
                <c:pt idx="2">
                  <c:v>160.4</c:v>
                </c:pt>
                <c:pt idx="3">
                  <c:v>160.4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2021год</c:v>
                </c:pt>
                <c:pt idx="1">
                  <c:v>2022год</c:v>
                </c:pt>
                <c:pt idx="2">
                  <c:v>2023год</c:v>
                </c:pt>
                <c:pt idx="3">
                  <c:v>2024год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96.3</c:v>
                </c:pt>
                <c:pt idx="1">
                  <c:v>96.9</c:v>
                </c:pt>
                <c:pt idx="2">
                  <c:v>99.9</c:v>
                </c:pt>
                <c:pt idx="3">
                  <c:v>103.3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дотации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2021год</c:v>
                </c:pt>
                <c:pt idx="1">
                  <c:v>2022год</c:v>
                </c:pt>
                <c:pt idx="2">
                  <c:v>2023год</c:v>
                </c:pt>
                <c:pt idx="3">
                  <c:v>2024год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5185.3</c:v>
                </c:pt>
                <c:pt idx="1">
                  <c:v>4402.7</c:v>
                </c:pt>
                <c:pt idx="2">
                  <c:v>3127.1</c:v>
                </c:pt>
                <c:pt idx="3">
                  <c:v>2814.4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318051760"/>
        <c:axId val="318052152"/>
        <c:axId val="0"/>
      </c:bar3DChart>
      <c:catAx>
        <c:axId val="3180517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18052152"/>
        <c:crosses val="autoZero"/>
        <c:auto val="1"/>
        <c:lblAlgn val="ctr"/>
        <c:lblOffset val="100"/>
        <c:noMultiLvlLbl val="1"/>
      </c:catAx>
      <c:valAx>
        <c:axId val="31805215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31805176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0.09553</cdr:x>
      <cdr:y>0.90909</cdr:y>
    </cdr:from>
    <cdr:to>
      <cdr:x>0.99006</cdr:x>
      <cdr:y>0.96414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4320480"/>
          <a:ext cx="7416771" cy="26161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ru-RU" sz="1100" dirty="0" smtClean="0"/>
            <a:t>    </a:t>
          </a:r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344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00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8524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957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6132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294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288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34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833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0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96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466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73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013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25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3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97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5929353"/>
          </a:xfrm>
        </p:spPr>
        <p:txBody>
          <a:bodyPr>
            <a:normAutofit/>
          </a:bodyPr>
          <a:lstStyle/>
          <a:p>
            <a:r>
              <a:rPr lang="ru-RU" dirty="0" smtClean="0"/>
              <a:t>ПРОЕКТ бюджет </a:t>
            </a:r>
            <a:r>
              <a:rPr lang="ru-RU" dirty="0" err="1" smtClean="0"/>
              <a:t>вербовологовского</a:t>
            </a:r>
            <a:r>
              <a:rPr lang="ru-RU" dirty="0" smtClean="0"/>
              <a:t> сельского поселения Дубовского района на 2022 год и на плановый период 2023 и 2024 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Структура Безвозмездных поступлений (в сопоставимых условиях) в 2021</a:t>
            </a:r>
            <a:br>
              <a:rPr lang="ru-RU" sz="2800" dirty="0" smtClean="0"/>
            </a:br>
            <a:r>
              <a:rPr lang="ru-RU" sz="2800" dirty="0" smtClean="0"/>
              <a:t>-2024 годах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7851762"/>
              </p:ext>
            </p:extLst>
          </p:nvPr>
        </p:nvGraphicFramePr>
        <p:xfrm>
          <a:off x="457200" y="1285875"/>
          <a:ext cx="8229600" cy="51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</a:t>
            </a:r>
            <a:r>
              <a:rPr lang="ru-RU" sz="2800" dirty="0" smtClean="0"/>
              <a:t>проекта местного </a:t>
            </a:r>
            <a:r>
              <a:rPr lang="ru-RU" sz="2800" dirty="0" smtClean="0"/>
              <a:t>бюджета на 2022 год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5583503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</a:t>
                      </a:r>
                      <a:r>
                        <a:rPr lang="ru-RU" dirty="0" smtClean="0"/>
                        <a:t>проекта бюджета 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8350,7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831416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</a:t>
                      </a:r>
                      <a:r>
                        <a:rPr lang="ru-RU" dirty="0" smtClean="0"/>
                        <a:t>проекта бюджета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                         9815,5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593432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1020,0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79,9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478,0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2,2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173,9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4660,0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11,5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395779"/>
              </p:ext>
            </p:extLst>
          </p:nvPr>
        </p:nvGraphicFramePr>
        <p:xfrm>
          <a:off x="5214942" y="1857362"/>
          <a:ext cx="3533522" cy="5008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6312,1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96,7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80,0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0048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466,1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695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1038,1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62150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</a:t>
                      </a:r>
                      <a:r>
                        <a:rPr lang="ru-RU" baseline="0" dirty="0" smtClean="0"/>
                        <a:t> 8,1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1058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baseline="0" dirty="0" smtClean="0"/>
                        <a:t> 1697,7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905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 76,7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40,0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</a:t>
            </a:r>
            <a:r>
              <a:rPr lang="ru-RU" sz="2800" dirty="0" smtClean="0"/>
              <a:t>проекта местного </a:t>
            </a:r>
            <a:r>
              <a:rPr lang="ru-RU" sz="2800" dirty="0" smtClean="0"/>
              <a:t>бюджета на плановый период 2023 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1595671"/>
              </p:ext>
            </p:extLst>
          </p:nvPr>
        </p:nvGraphicFramePr>
        <p:xfrm>
          <a:off x="473725" y="1090670"/>
          <a:ext cx="4120309" cy="914400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</a:t>
                      </a:r>
                      <a:r>
                        <a:rPr lang="ru-RU" dirty="0" smtClean="0"/>
                        <a:t>проекта бюджета </a:t>
                      </a:r>
                      <a:r>
                        <a:rPr lang="ru-RU" dirty="0" smtClean="0"/>
                        <a:t>на</a:t>
                      </a:r>
                      <a:r>
                        <a:rPr lang="ru-RU" baseline="0" dirty="0" smtClean="0"/>
                        <a:t> 2023 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6686,2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233040"/>
              </p:ext>
            </p:extLst>
          </p:nvPr>
        </p:nvGraphicFramePr>
        <p:xfrm>
          <a:off x="4704202" y="1112704"/>
          <a:ext cx="4087258" cy="914400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</a:t>
                      </a:r>
                      <a:r>
                        <a:rPr lang="ru-RU" dirty="0" smtClean="0"/>
                        <a:t>проекта бюджета </a:t>
                      </a:r>
                      <a:r>
                        <a:rPr lang="ru-RU" dirty="0" smtClean="0"/>
                        <a:t>на 2023 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6705,0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715470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617,6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83,1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478,0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2,2</a:t>
                      </a:r>
                      <a:r>
                        <a:rPr lang="ru-RU" dirty="0"/>
                        <a:t>3</a:t>
                      </a:r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180,8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3387,4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11,8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840022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4306,5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99,7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</a:p>
                    <a:p>
                      <a:r>
                        <a:rPr lang="ru-RU" dirty="0" smtClean="0"/>
                        <a:t>73,2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401,4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275,6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 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 1529,8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</a:t>
            </a:r>
            <a:r>
              <a:rPr lang="ru-RU" sz="2800" dirty="0" smtClean="0"/>
              <a:t>проекта местного </a:t>
            </a:r>
            <a:r>
              <a:rPr lang="ru-RU" sz="2800" dirty="0" smtClean="0"/>
              <a:t>бюджета на плановый период 2024 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394151"/>
              </p:ext>
            </p:extLst>
          </p:nvPr>
        </p:nvGraphicFramePr>
        <p:xfrm>
          <a:off x="473725" y="1090670"/>
          <a:ext cx="4120309" cy="914400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</a:t>
                      </a:r>
                      <a:r>
                        <a:rPr lang="ru-RU" dirty="0" smtClean="0"/>
                        <a:t>проекта бюджета </a:t>
                      </a:r>
                      <a:r>
                        <a:rPr lang="ru-RU" dirty="0" smtClean="0"/>
                        <a:t>на</a:t>
                      </a:r>
                      <a:r>
                        <a:rPr lang="ru-RU" baseline="0" dirty="0" smtClean="0"/>
                        <a:t> 2024 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6409,9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339744"/>
              </p:ext>
            </p:extLst>
          </p:nvPr>
        </p:nvGraphicFramePr>
        <p:xfrm>
          <a:off x="4704202" y="1112704"/>
          <a:ext cx="4087258" cy="914400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</a:t>
                      </a:r>
                      <a:r>
                        <a:rPr lang="ru-RU" dirty="0" smtClean="0"/>
                        <a:t>проекта бюджета </a:t>
                      </a:r>
                      <a:r>
                        <a:rPr lang="ru-RU" dirty="0" smtClean="0"/>
                        <a:t>на 2023 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6761,3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336747"/>
              </p:ext>
            </p:extLst>
          </p:nvPr>
        </p:nvGraphicFramePr>
        <p:xfrm>
          <a:off x="251521" y="1857363"/>
          <a:ext cx="3963290" cy="5032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617,7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86,4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500,0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2,4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49048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188,8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</a:t>
                      </a:r>
                      <a:r>
                        <a:rPr lang="ru-RU" baseline="0" dirty="0" smtClean="0"/>
                        <a:t>  3078,1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12,1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963518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4402,3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103,1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73,2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161,4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178,6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0,0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1491,3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+mn-lt"/>
              </a:rPr>
              <a:t>Динамика доходов </a:t>
            </a:r>
            <a:r>
              <a:rPr lang="ru-RU" sz="3200" dirty="0" smtClean="0">
                <a:latin typeface="+mn-lt"/>
              </a:rPr>
              <a:t>проекта бюджета </a:t>
            </a:r>
            <a:r>
              <a:rPr lang="ru-RU" sz="3200" dirty="0" smtClean="0">
                <a:latin typeface="+mn-lt"/>
              </a:rPr>
              <a:t>Вербовологовского сельского поселения    2019-2023 годы</a:t>
            </a:r>
            <a:endParaRPr lang="ru-RU" sz="32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6395930"/>
              </p:ext>
            </p:extLst>
          </p:nvPr>
        </p:nvGraphicFramePr>
        <p:xfrm>
          <a:off x="395536" y="1772816"/>
          <a:ext cx="82912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1412776"/>
            <a:ext cx="7272808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2020 год факт                        2021г. факт       2022 год план      2023 год план       2024 год план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/>
              <a:t>Налоговые</a:t>
            </a:r>
            <a:r>
              <a:rPr lang="ru-RU" dirty="0" smtClean="0"/>
              <a:t> </a:t>
            </a:r>
            <a:r>
              <a:rPr lang="ru-RU" sz="3100" dirty="0" smtClean="0"/>
              <a:t>и неналоговые доходы </a:t>
            </a:r>
            <a:r>
              <a:rPr lang="ru-RU" sz="3100" dirty="0" smtClean="0"/>
              <a:t>проекта местного </a:t>
            </a:r>
            <a:r>
              <a:rPr lang="ru-RU" sz="3100" dirty="0" smtClean="0"/>
              <a:t>бюджета</a:t>
            </a:r>
            <a:endParaRPr lang="ru-RU" sz="31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8079038"/>
              </p:ext>
            </p:extLst>
          </p:nvPr>
        </p:nvGraphicFramePr>
        <p:xfrm>
          <a:off x="457200" y="2143115"/>
          <a:ext cx="8229600" cy="43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768" y="192880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тыс.рублей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  <a:solidFill>
            <a:srgbClr val="00FF0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Расходы </a:t>
            </a:r>
            <a:r>
              <a:rPr lang="ru-RU" sz="2400" dirty="0" smtClean="0"/>
              <a:t>проекта местного </a:t>
            </a:r>
            <a:r>
              <a:rPr lang="ru-RU" sz="2400" dirty="0" smtClean="0"/>
              <a:t>бюджета ,формируемые в рамках муниципальных программ Вербовологовского сельского поселения и непрограммные расходы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40386"/>
          </a:xfrm>
          <a:solidFill>
            <a:srgbClr val="002060"/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2021                          2022           2023           2024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85786" y="1988840"/>
            <a:ext cx="1265934" cy="100811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9925,6 тыс.рублей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3779912" y="17008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9518,8 тыс. рублей</a:t>
            </a:r>
            <a:endParaRPr lang="ru-RU" sz="1600" dirty="0"/>
          </a:p>
        </p:txBody>
      </p:sp>
      <p:sp>
        <p:nvSpPr>
          <p:cNvPr id="7" name="Овал 6"/>
          <p:cNvSpPr/>
          <p:nvPr/>
        </p:nvSpPr>
        <p:spPr>
          <a:xfrm>
            <a:off x="1763688" y="2744640"/>
            <a:ext cx="1440160" cy="111640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296,1 тыс. рублей</a:t>
            </a:r>
            <a:endParaRPr lang="ru-RU" sz="1600" i="1" dirty="0"/>
          </a:p>
        </p:txBody>
      </p:sp>
      <p:sp>
        <p:nvSpPr>
          <p:cNvPr id="8" name="Овал 7"/>
          <p:cNvSpPr/>
          <p:nvPr/>
        </p:nvSpPr>
        <p:spPr>
          <a:xfrm>
            <a:off x="3779913" y="2744640"/>
            <a:ext cx="1368152" cy="112533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296,7 </a:t>
            </a:r>
            <a:r>
              <a:rPr lang="ru-RU" sz="1600" i="1" dirty="0" err="1" smtClean="0"/>
              <a:t>тыс.рублей</a:t>
            </a:r>
            <a:endParaRPr lang="ru-RU" sz="1600" i="1" dirty="0"/>
          </a:p>
        </p:txBody>
      </p:sp>
      <p:sp>
        <p:nvSpPr>
          <p:cNvPr id="10" name="Овал 9"/>
          <p:cNvSpPr/>
          <p:nvPr/>
        </p:nvSpPr>
        <p:spPr>
          <a:xfrm>
            <a:off x="785786" y="4929198"/>
            <a:ext cx="357190" cy="357190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85786" y="5572140"/>
            <a:ext cx="357190" cy="357190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14414" y="4786322"/>
            <a:ext cx="66437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dirty="0" smtClean="0"/>
              <a:t>расходы местного бюджета ,формируемые в рамках муниципальных программ  </a:t>
            </a:r>
            <a:r>
              <a:rPr lang="ru-RU" sz="1600" dirty="0" err="1" smtClean="0"/>
              <a:t>Вербовологовского</a:t>
            </a:r>
            <a:r>
              <a:rPr lang="ru-RU" sz="1600" dirty="0" smtClean="0"/>
              <a:t> сельского поселения 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285852" y="5500702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Непрограммные</a:t>
            </a:r>
            <a:r>
              <a:rPr lang="ru-RU" dirty="0" smtClean="0"/>
              <a:t> расходы местного бюджета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5248605" y="18532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6421,8 тыс. рублей</a:t>
            </a:r>
            <a:endParaRPr lang="ru-RU" sz="1600" dirty="0"/>
          </a:p>
        </p:txBody>
      </p:sp>
      <p:sp>
        <p:nvSpPr>
          <p:cNvPr id="16" name="Овал 15"/>
          <p:cNvSpPr/>
          <p:nvPr/>
        </p:nvSpPr>
        <p:spPr>
          <a:xfrm flipH="1">
            <a:off x="6958014" y="1853208"/>
            <a:ext cx="1214386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5991,4 тыс.рублей</a:t>
            </a:r>
            <a:endParaRPr lang="ru-RU" sz="1600" dirty="0"/>
          </a:p>
        </p:txBody>
      </p:sp>
      <p:sp>
        <p:nvSpPr>
          <p:cNvPr id="17" name="Овал 16"/>
          <p:cNvSpPr/>
          <p:nvPr/>
        </p:nvSpPr>
        <p:spPr>
          <a:xfrm flipH="1">
            <a:off x="5436096" y="3140968"/>
            <a:ext cx="1368152" cy="1296144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264,4 тыс. рублей</a:t>
            </a:r>
            <a:endParaRPr lang="ru-RU" sz="1600" i="1" dirty="0"/>
          </a:p>
        </p:txBody>
      </p:sp>
      <p:sp>
        <p:nvSpPr>
          <p:cNvPr id="18" name="Овал 17"/>
          <p:cNvSpPr/>
          <p:nvPr/>
        </p:nvSpPr>
        <p:spPr>
          <a:xfrm flipH="1">
            <a:off x="7164288" y="2897040"/>
            <a:ext cx="1296144" cy="132404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418,5 тыс.рублей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Расходы на Культуру</a:t>
            </a:r>
            <a:endParaRPr lang="ru-RU" dirty="0"/>
          </a:p>
        </p:txBody>
      </p:sp>
      <p:pic>
        <p:nvPicPr>
          <p:cNvPr id="4" name="Содержимое 3" descr="i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785794"/>
            <a:ext cx="2786082" cy="2214578"/>
          </a:xfr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29872567"/>
              </p:ext>
            </p:extLst>
          </p:nvPr>
        </p:nvGraphicFramePr>
        <p:xfrm>
          <a:off x="6732240" y="3861048"/>
          <a:ext cx="2197478" cy="256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Овал 5"/>
          <p:cNvSpPr/>
          <p:nvPr/>
        </p:nvSpPr>
        <p:spPr>
          <a:xfrm>
            <a:off x="428596" y="107154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1000108"/>
            <a:ext cx="5143536" cy="258532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Финансовое обеспечение выполнения  муниципального задания Вербовологовского СДК учреждениями культуры –в 2022 году -    1697,7 тыс.рублей </a:t>
            </a:r>
          </a:p>
          <a:p>
            <a:endParaRPr lang="ru-RU" dirty="0"/>
          </a:p>
          <a:p>
            <a:r>
              <a:rPr lang="ru-RU" dirty="0"/>
              <a:t>в </a:t>
            </a:r>
            <a:r>
              <a:rPr lang="ru-RU" dirty="0" smtClean="0"/>
              <a:t>2023году </a:t>
            </a:r>
            <a:r>
              <a:rPr lang="ru-RU" dirty="0"/>
              <a:t>-    </a:t>
            </a:r>
            <a:r>
              <a:rPr lang="ru-RU" dirty="0" smtClean="0"/>
              <a:t>1529,8 </a:t>
            </a:r>
            <a:r>
              <a:rPr lang="ru-RU" dirty="0"/>
              <a:t>тыс.рублей </a:t>
            </a:r>
          </a:p>
          <a:p>
            <a:endParaRPr lang="ru-RU" dirty="0" smtClean="0"/>
          </a:p>
          <a:p>
            <a:r>
              <a:rPr lang="ru-RU" dirty="0" smtClean="0"/>
              <a:t>в 2024году </a:t>
            </a:r>
            <a:r>
              <a:rPr lang="ru-RU" dirty="0"/>
              <a:t>-    </a:t>
            </a:r>
            <a:r>
              <a:rPr lang="ru-RU" dirty="0" smtClean="0"/>
              <a:t>1491,3 тыс.рублей</a:t>
            </a:r>
            <a:endParaRPr lang="ru-RU" dirty="0"/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71472" y="3429000"/>
            <a:ext cx="142876" cy="14287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Финансирование мероприятий по развитию жилищно-коммунальной инфраструктуры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9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2022 год -Благоустройство -1038,1 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2023 год -Благоустройство -275,6 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2024 год -Благоустройство -178,6 тыс.руб.,</a:t>
            </a:r>
          </a:p>
          <a:p>
            <a:pPr>
              <a:buFontTx/>
              <a:buChar char="-"/>
            </a:pP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25057</TotalTime>
  <Words>412</Words>
  <Application>Microsoft Office PowerPoint</Application>
  <PresentationFormat>Экран (4:3)</PresentationFormat>
  <Paragraphs>95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ПРОЕКТ бюджет вербовологовского сельского поселения Дубовского района на 2022 год и на плановый период 2023 и 2024 годов</vt:lpstr>
      <vt:lpstr>Основные параметры проекта местного бюджета на 2022 год</vt:lpstr>
      <vt:lpstr>Основные параметры проекта местного бюджета на плановый период 2023 года</vt:lpstr>
      <vt:lpstr>Основные параметры проекта местного бюджета на плановый период 2024 года</vt:lpstr>
      <vt:lpstr>Динамика доходов проекта бюджета Вербовологовского сельского поселения    2019-2023 годы</vt:lpstr>
      <vt:lpstr>Налоговые и неналоговые доходы проекта местного бюджета</vt:lpstr>
      <vt:lpstr>Расходы проекта местного бюджета ,формируемые в рамках муниципальных программ Вербовологовского сельского поселения и непрограммные расходы</vt:lpstr>
      <vt:lpstr>Расходы на Культуру</vt:lpstr>
      <vt:lpstr>Финансирование мероприятий по развитию жилищно-коммунальной инфраструктуры</vt:lpstr>
      <vt:lpstr>Структура Безвозмездных поступлений (в сопоставимых условиях) в 2021 -2024 годах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Проект бюджета Барабанщиковскго сельского поселения 2016г.</dc:title>
  <dc:creator>1</dc:creator>
  <cp:lastModifiedBy>Пользователь</cp:lastModifiedBy>
  <cp:revision>255</cp:revision>
  <dcterms:created xsi:type="dcterms:W3CDTF">2015-12-04T10:25:22Z</dcterms:created>
  <dcterms:modified xsi:type="dcterms:W3CDTF">2022-01-21T07:56:12Z</dcterms:modified>
</cp:coreProperties>
</file>