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56" r:id="rId2"/>
    <p:sldId id="260" r:id="rId3"/>
    <p:sldId id="294" r:id="rId4"/>
    <p:sldId id="295" r:id="rId5"/>
    <p:sldId id="261" r:id="rId6"/>
    <p:sldId id="264" r:id="rId7"/>
    <p:sldId id="273" r:id="rId8"/>
    <p:sldId id="275" r:id="rId9"/>
    <p:sldId id="27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4D0CC"/>
    <a:srgbClr val="00FF00"/>
    <a:srgbClr val="EE30E5"/>
    <a:srgbClr val="57C7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70" d="100"/>
          <a:sy n="70" d="100"/>
        </p:scale>
        <p:origin x="13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058854235011727E-2"/>
          <c:y val="4.3250455336612426E-2"/>
          <c:w val="0.89209208632121761"/>
          <c:h val="0.88143194527207414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FFFF0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факт</c:v>
                </c:pt>
                <c:pt idx="1">
                  <c:v>2023 факт</c:v>
                </c:pt>
                <c:pt idx="2">
                  <c:v>2024 план</c:v>
                </c:pt>
                <c:pt idx="3">
                  <c:v>2025 план</c:v>
                </c:pt>
                <c:pt idx="4">
                  <c:v>2026 план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2810.3</c:v>
                </c:pt>
                <c:pt idx="1">
                  <c:v>4160.3</c:v>
                </c:pt>
                <c:pt idx="2">
                  <c:v>3927.5</c:v>
                </c:pt>
                <c:pt idx="3">
                  <c:v>3779.2</c:v>
                </c:pt>
                <c:pt idx="4">
                  <c:v>3842.4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безвозмездные поступления </c:v>
                </c:pt>
              </c:strCache>
            </c:strRef>
          </c:tx>
          <c:spPr>
            <a:solidFill>
              <a:srgbClr val="00B05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 факт</c:v>
                </c:pt>
                <c:pt idx="1">
                  <c:v>2023 факт</c:v>
                </c:pt>
                <c:pt idx="2">
                  <c:v>2024 план</c:v>
                </c:pt>
                <c:pt idx="3">
                  <c:v>2025 план</c:v>
                </c:pt>
                <c:pt idx="4">
                  <c:v>2026 план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4969.3999999999996</c:v>
                </c:pt>
                <c:pt idx="1">
                  <c:v>7675.5</c:v>
                </c:pt>
                <c:pt idx="2">
                  <c:v>7094</c:v>
                </c:pt>
                <c:pt idx="3">
                  <c:v>5585.6</c:v>
                </c:pt>
                <c:pt idx="4">
                  <c:v>4922.1000000000004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365252536"/>
        <c:axId val="365252928"/>
        <c:axId val="0"/>
      </c:bar3DChart>
      <c:catAx>
        <c:axId val="365252536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one"/>
        <c:crossAx val="365252928"/>
        <c:crosses val="autoZero"/>
        <c:auto val="1"/>
        <c:lblAlgn val="ctr"/>
        <c:lblOffset val="100"/>
        <c:noMultiLvlLbl val="1"/>
      </c:catAx>
      <c:valAx>
        <c:axId val="365252928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none"/>
        <c:minorTickMark val="cross"/>
        <c:tickLblPos val="nextTo"/>
        <c:crossAx val="36525253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71026818106382816"/>
          <c:y val="6.0967552426834729E-2"/>
          <c:w val="0.28820008625946575"/>
          <c:h val="0.16724320193379186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1"/>
          <c:cat>
            <c:strRef>
              <c:f>Лист1!$A$2:$A$6</c:f>
              <c:strCache>
                <c:ptCount val="5"/>
                <c:pt idx="0">
                  <c:v>факт 2022 года</c:v>
                </c:pt>
                <c:pt idx="1">
                  <c:v>факт 2023 года</c:v>
                </c:pt>
                <c:pt idx="2">
                  <c:v>план 2024 года</c:v>
                </c:pt>
                <c:pt idx="3">
                  <c:v>план 2025 года</c:v>
                </c:pt>
                <c:pt idx="4">
                  <c:v>план 2026 года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7779.7</c:v>
                </c:pt>
                <c:pt idx="1">
                  <c:v>11835.8</c:v>
                </c:pt>
                <c:pt idx="2">
                  <c:v>11021.5</c:v>
                </c:pt>
                <c:pt idx="3">
                  <c:v>9364.7999999999993</c:v>
                </c:pt>
                <c:pt idx="4">
                  <c:v>8764.5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65253712"/>
        <c:axId val="365254104"/>
        <c:axId val="366223184"/>
      </c:bar3DChart>
      <c:catAx>
        <c:axId val="3652537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65254104"/>
        <c:crosses val="autoZero"/>
        <c:auto val="1"/>
        <c:lblAlgn val="ctr"/>
        <c:lblOffset val="100"/>
        <c:noMultiLvlLbl val="1"/>
      </c:catAx>
      <c:valAx>
        <c:axId val="365254104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365253712"/>
        <c:crosses val="autoZero"/>
        <c:crossBetween val="between"/>
      </c:valAx>
      <c:serAx>
        <c:axId val="366223184"/>
        <c:scaling>
          <c:orientation val="minMax"/>
        </c:scaling>
        <c:delete val="1"/>
        <c:axPos val="b"/>
        <c:majorTickMark val="out"/>
        <c:minorTickMark val="none"/>
        <c:tickLblPos val="none"/>
        <c:crossAx val="365254104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1"/>
          <c:showVal val="1"/>
          <c:showCatName val="1"/>
          <c:showSerName val="1"/>
          <c:showPercent val="1"/>
          <c:showBubbleSize val="1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межбюджетные трасферты</c:v>
                </c:pt>
              </c:strCache>
            </c:strRef>
          </c:tx>
          <c:invertIfNegative val="1"/>
          <c:cat>
            <c:strRef>
              <c:f>Лист1!$A$2:$A$4</c:f>
              <c:strCache>
                <c:ptCount val="3"/>
                <c:pt idx="0">
                  <c:v>2024год</c:v>
                </c:pt>
                <c:pt idx="1">
                  <c:v>2025год</c:v>
                </c:pt>
                <c:pt idx="2">
                  <c:v>2026год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356.9</c:v>
                </c:pt>
                <c:pt idx="1">
                  <c:v>166.1</c:v>
                </c:pt>
                <c:pt idx="2">
                  <c:v>162.69999999999999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invertIfNegative val="1"/>
          <c:cat>
            <c:strRef>
              <c:f>Лист1!$A$2:$A$4</c:f>
              <c:strCache>
                <c:ptCount val="3"/>
                <c:pt idx="0">
                  <c:v>2024год</c:v>
                </c:pt>
                <c:pt idx="1">
                  <c:v>2025год</c:v>
                </c:pt>
                <c:pt idx="2">
                  <c:v>2026год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127.1</c:v>
                </c:pt>
                <c:pt idx="1">
                  <c:v>131.5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дотации</c:v>
                </c:pt>
              </c:strCache>
            </c:strRef>
          </c:tx>
          <c:invertIfNegative val="1"/>
          <c:cat>
            <c:strRef>
              <c:f>Лист1!$A$2:$A$4</c:f>
              <c:strCache>
                <c:ptCount val="3"/>
                <c:pt idx="0">
                  <c:v>2024год</c:v>
                </c:pt>
                <c:pt idx="1">
                  <c:v>2025год</c:v>
                </c:pt>
                <c:pt idx="2">
                  <c:v>2026год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6610</c:v>
                </c:pt>
                <c:pt idx="1">
                  <c:v>5288</c:v>
                </c:pt>
                <c:pt idx="2">
                  <c:v>4759.2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393150592"/>
        <c:axId val="393150984"/>
        <c:axId val="0"/>
      </c:bar3DChart>
      <c:catAx>
        <c:axId val="3931505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93150984"/>
        <c:crosses val="autoZero"/>
        <c:auto val="1"/>
        <c:lblAlgn val="ctr"/>
        <c:lblOffset val="100"/>
        <c:noMultiLvlLbl val="1"/>
      </c:catAx>
      <c:valAx>
        <c:axId val="39315098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3931505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0.09553</cdr:x>
      <cdr:y>0.90909</cdr:y>
    </cdr:from>
    <cdr:to>
      <cdr:x>0.99006</cdr:x>
      <cdr:y>0.96414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92088" y="4320480"/>
          <a:ext cx="7416771" cy="26161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ru-RU" sz="1100" dirty="0" smtClean="0"/>
            <a:t>    </a:t>
          </a:r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351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591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6135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309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9120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195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647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8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70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204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53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174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4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65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963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250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67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5929353"/>
          </a:xfrm>
        </p:spPr>
        <p:txBody>
          <a:bodyPr>
            <a:normAutofit/>
          </a:bodyPr>
          <a:lstStyle/>
          <a:p>
            <a:r>
              <a:rPr lang="ru-RU" dirty="0" smtClean="0"/>
              <a:t>ПРОЕКТ бюджет </a:t>
            </a:r>
            <a:r>
              <a:rPr lang="ru-RU" dirty="0" err="1" smtClean="0"/>
              <a:t>вербовологовского</a:t>
            </a:r>
            <a:r>
              <a:rPr lang="ru-RU" dirty="0" smtClean="0"/>
              <a:t> сельского поселения Дубовского района на </a:t>
            </a:r>
            <a:r>
              <a:rPr lang="ru-RU" dirty="0" smtClean="0"/>
              <a:t>2024 </a:t>
            </a:r>
            <a:r>
              <a:rPr lang="ru-RU" dirty="0" smtClean="0"/>
              <a:t>год и на плановый период </a:t>
            </a:r>
            <a:r>
              <a:rPr lang="ru-RU" dirty="0" smtClean="0"/>
              <a:t>2025 </a:t>
            </a:r>
            <a:r>
              <a:rPr lang="ru-RU" dirty="0" smtClean="0"/>
              <a:t>и </a:t>
            </a:r>
            <a:r>
              <a:rPr lang="ru-RU" dirty="0" smtClean="0"/>
              <a:t>2026 </a:t>
            </a:r>
            <a:r>
              <a:rPr lang="ru-RU" dirty="0" smtClean="0"/>
              <a:t>годов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проекта местного бюджета на </a:t>
            </a:r>
            <a:r>
              <a:rPr lang="ru-RU" sz="2800" dirty="0" smtClean="0"/>
              <a:t>2024 </a:t>
            </a:r>
            <a:r>
              <a:rPr lang="ru-RU" sz="2800" dirty="0" smtClean="0"/>
              <a:t>год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437479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</a:t>
                      </a:r>
                    </a:p>
                    <a:p>
                      <a:pPr algn="ctr"/>
                      <a:r>
                        <a:rPr lang="ru-RU" dirty="0" smtClean="0"/>
                        <a:t>11021,5 </a:t>
                      </a:r>
                      <a:r>
                        <a:rPr lang="ru-RU" dirty="0" err="1" smtClean="0"/>
                        <a:t>тыс.руб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362869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</a:t>
                      </a:r>
                      <a:r>
                        <a:rPr lang="ru-RU" dirty="0" smtClean="0"/>
                        <a:t>11021,5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897556"/>
              </p:ext>
            </p:extLst>
          </p:nvPr>
        </p:nvGraphicFramePr>
        <p:xfrm>
          <a:off x="251521" y="1857363"/>
          <a:ext cx="3963290" cy="502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249,3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213,7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265,4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2602,2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2,4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241,0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</a:t>
                      </a:r>
                      <a:r>
                        <a:rPr lang="ru-RU" dirty="0" smtClean="0"/>
                        <a:t>7094,0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353,5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220132"/>
              </p:ext>
            </p:extLst>
          </p:nvPr>
        </p:nvGraphicFramePr>
        <p:xfrm>
          <a:off x="5214942" y="1857362"/>
          <a:ext cx="3533522" cy="523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7357,8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126,9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53,0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0048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390,0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695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</a:t>
                      </a:r>
                      <a:r>
                        <a:rPr lang="ru-RU" dirty="0" err="1" smtClean="0"/>
                        <a:t>коммунальнжое</a:t>
                      </a:r>
                      <a:r>
                        <a:rPr lang="ru-RU" dirty="0" smtClean="0"/>
                        <a:t> хозяйство </a:t>
                      </a:r>
                      <a:r>
                        <a:rPr lang="ru-RU" dirty="0" smtClean="0"/>
                        <a:t>338,0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62150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1,9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11058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2623,9</a:t>
                      </a:r>
                      <a:endParaRPr lang="ru-RU" baseline="0" dirty="0" smtClean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905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 </a:t>
                      </a:r>
                      <a:r>
                        <a:rPr lang="ru-RU" dirty="0" smtClean="0"/>
                        <a:t>130,0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</a:t>
                      </a:r>
                      <a:r>
                        <a:rPr lang="ru-RU" dirty="0" smtClean="0"/>
                        <a:t>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Основные параметры проекта местного бюджета на плановый период </a:t>
            </a:r>
            <a:r>
              <a:rPr lang="ru-RU" sz="2400" dirty="0" smtClean="0"/>
              <a:t>2025 </a:t>
            </a:r>
            <a:r>
              <a:rPr lang="ru-RU" sz="2400" dirty="0" smtClean="0"/>
              <a:t>года</a:t>
            </a:r>
            <a:endParaRPr lang="ru-RU" sz="24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8710739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на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2025 </a:t>
                      </a:r>
                      <a:r>
                        <a:rPr lang="ru-RU" baseline="0" dirty="0" smtClean="0"/>
                        <a:t>год </a:t>
                      </a:r>
                      <a:r>
                        <a:rPr lang="ru-RU" baseline="0" dirty="0" smtClean="0"/>
                        <a:t>9364,8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349922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 на </a:t>
                      </a:r>
                      <a:r>
                        <a:rPr lang="ru-RU" dirty="0" smtClean="0"/>
                        <a:t>2025 </a:t>
                      </a:r>
                      <a:r>
                        <a:rPr lang="ru-RU" dirty="0" smtClean="0"/>
                        <a:t>год </a:t>
                      </a:r>
                      <a:r>
                        <a:rPr lang="ru-RU" dirty="0" smtClean="0"/>
                        <a:t>9364,8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597277"/>
              </p:ext>
            </p:extLst>
          </p:nvPr>
        </p:nvGraphicFramePr>
        <p:xfrm>
          <a:off x="251521" y="1857363"/>
          <a:ext cx="3963290" cy="502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257,5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222,2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305,4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2728,6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</a:t>
                      </a:r>
                      <a:r>
                        <a:rPr lang="ru-RU" dirty="0" smtClean="0"/>
                        <a:t>имущества</a:t>
                      </a:r>
                      <a:r>
                        <a:rPr lang="ru-RU" baseline="0" dirty="0" smtClean="0"/>
                        <a:t> 250,6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</a:t>
                      </a:r>
                      <a:r>
                        <a:rPr lang="ru-RU" dirty="0" smtClean="0"/>
                        <a:t>5585,6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12,4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924572"/>
              </p:ext>
            </p:extLst>
          </p:nvPr>
        </p:nvGraphicFramePr>
        <p:xfrm>
          <a:off x="5214942" y="1857362"/>
          <a:ext cx="3533522" cy="5377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7213,8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131,3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</a:p>
                    <a:p>
                      <a:r>
                        <a:rPr lang="ru-RU" dirty="0" smtClean="0"/>
                        <a:t>32,0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166,1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144,9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 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 </a:t>
                      </a:r>
                      <a:r>
                        <a:rPr lang="ru-RU" dirty="0" smtClean="0"/>
                        <a:t>1676,7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Основные параметры проекта местного бюджета на плановый период </a:t>
            </a:r>
            <a:r>
              <a:rPr lang="ru-RU" sz="2400" dirty="0" smtClean="0"/>
              <a:t>2026 </a:t>
            </a:r>
            <a:r>
              <a:rPr lang="ru-RU" sz="2400" dirty="0" smtClean="0"/>
              <a:t>года</a:t>
            </a:r>
            <a:endParaRPr lang="ru-RU" sz="24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7066149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на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2026 </a:t>
                      </a:r>
                      <a:r>
                        <a:rPr lang="ru-RU" baseline="0" dirty="0" smtClean="0"/>
                        <a:t>год </a:t>
                      </a:r>
                      <a:r>
                        <a:rPr lang="ru-RU" baseline="0" dirty="0" smtClean="0"/>
                        <a:t>8764,5 </a:t>
                      </a:r>
                      <a:r>
                        <a:rPr lang="ru-RU" baseline="0" dirty="0" err="1" smtClean="0"/>
                        <a:t>тыс.руб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737442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 на </a:t>
                      </a:r>
                      <a:r>
                        <a:rPr lang="ru-RU" dirty="0" smtClean="0"/>
                        <a:t>2026 </a:t>
                      </a:r>
                      <a:r>
                        <a:rPr lang="ru-RU" dirty="0" smtClean="0"/>
                        <a:t>год </a:t>
                      </a:r>
                      <a:r>
                        <a:rPr lang="ru-RU" dirty="0" smtClean="0"/>
                        <a:t>8764,5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920541"/>
              </p:ext>
            </p:extLst>
          </p:nvPr>
        </p:nvGraphicFramePr>
        <p:xfrm>
          <a:off x="251521" y="1857363"/>
          <a:ext cx="3963290" cy="5032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261,4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231,1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345,4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2728,6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2,6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49048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260,6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baseline="0" dirty="0" smtClean="0"/>
                        <a:t>4922,1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12,7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482694"/>
              </p:ext>
            </p:extLst>
          </p:nvPr>
        </p:nvGraphicFramePr>
        <p:xfrm>
          <a:off x="5214942" y="1857362"/>
          <a:ext cx="3533522" cy="5103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5692,7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82,0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261,7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362,5</a:t>
                      </a:r>
                      <a:endParaRPr lang="ru-RU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0,0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dirty="0" smtClean="0"/>
                        <a:t>2365,5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2400" dirty="0" smtClean="0">
                <a:latin typeface="+mn-lt"/>
              </a:rPr>
              <a:t>Динамика доходов проекта бюджета Вербовологовского сельского поселения    </a:t>
            </a:r>
            <a:r>
              <a:rPr lang="ru-RU" sz="2400" dirty="0" smtClean="0">
                <a:latin typeface="+mn-lt"/>
              </a:rPr>
              <a:t>2022-2026 </a:t>
            </a:r>
            <a:r>
              <a:rPr lang="ru-RU" sz="2400" dirty="0" smtClean="0">
                <a:latin typeface="+mn-lt"/>
              </a:rPr>
              <a:t>годы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838223"/>
              </p:ext>
            </p:extLst>
          </p:nvPr>
        </p:nvGraphicFramePr>
        <p:xfrm>
          <a:off x="395536" y="1772816"/>
          <a:ext cx="829126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624" y="1412776"/>
            <a:ext cx="7499176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2022 </a:t>
            </a:r>
            <a:r>
              <a:rPr lang="ru-RU" sz="1400" dirty="0" smtClean="0"/>
              <a:t>год факт                 </a:t>
            </a:r>
            <a:r>
              <a:rPr lang="ru-RU" sz="1400" dirty="0" smtClean="0"/>
              <a:t>2023г</a:t>
            </a:r>
            <a:r>
              <a:rPr lang="ru-RU" sz="1400" dirty="0" smtClean="0"/>
              <a:t>. факт       </a:t>
            </a:r>
            <a:r>
              <a:rPr lang="ru-RU" sz="1400" dirty="0" smtClean="0"/>
              <a:t>2024 </a:t>
            </a:r>
            <a:r>
              <a:rPr lang="ru-RU" sz="1400" dirty="0" smtClean="0"/>
              <a:t>г план      </a:t>
            </a:r>
            <a:r>
              <a:rPr lang="ru-RU" sz="1400" dirty="0" smtClean="0"/>
              <a:t>2025 </a:t>
            </a:r>
            <a:r>
              <a:rPr lang="ru-RU" sz="1400" dirty="0" smtClean="0"/>
              <a:t>г план       </a:t>
            </a:r>
            <a:r>
              <a:rPr lang="ru-RU" sz="1400" dirty="0" smtClean="0"/>
              <a:t>2026 </a:t>
            </a:r>
            <a:r>
              <a:rPr lang="ru-RU" sz="1400" dirty="0" smtClean="0"/>
              <a:t>г план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FF00"/>
                </a:solidFill>
              </a:rPr>
              <a:t>Налоговые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sz="3100" dirty="0" smtClean="0">
                <a:solidFill>
                  <a:srgbClr val="FFFF00"/>
                </a:solidFill>
              </a:rPr>
              <a:t>и неналоговые доходы проекта местного бюджета</a:t>
            </a:r>
            <a:endParaRPr lang="ru-RU" sz="3100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4923167"/>
              </p:ext>
            </p:extLst>
          </p:nvPr>
        </p:nvGraphicFramePr>
        <p:xfrm>
          <a:off x="457200" y="2143115"/>
          <a:ext cx="8229600" cy="43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768" y="192880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тыс.рублей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r>
              <a:rPr lang="ru-RU" dirty="0" smtClean="0"/>
              <a:t>Расходы на Культуру</a:t>
            </a:r>
            <a:endParaRPr lang="ru-RU" dirty="0"/>
          </a:p>
        </p:txBody>
      </p:sp>
      <p:pic>
        <p:nvPicPr>
          <p:cNvPr id="4" name="Содержимое 3" descr="i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00760" y="785794"/>
            <a:ext cx="2786082" cy="2214578"/>
          </a:xfr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29872567"/>
              </p:ext>
            </p:extLst>
          </p:nvPr>
        </p:nvGraphicFramePr>
        <p:xfrm>
          <a:off x="6732240" y="3861048"/>
          <a:ext cx="2197478" cy="256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Овал 5"/>
          <p:cNvSpPr/>
          <p:nvPr/>
        </p:nvSpPr>
        <p:spPr>
          <a:xfrm>
            <a:off x="428596" y="107154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1472" y="1000108"/>
            <a:ext cx="5143536" cy="258532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Финансовое обеспечение выполнения  муниципального задания Вербовологовского СДК учреждениями культуры –в </a:t>
            </a:r>
            <a:r>
              <a:rPr lang="ru-RU" dirty="0" smtClean="0"/>
              <a:t>2024 </a:t>
            </a:r>
            <a:r>
              <a:rPr lang="ru-RU" dirty="0" smtClean="0"/>
              <a:t>году -    </a:t>
            </a:r>
            <a:r>
              <a:rPr lang="ru-RU" dirty="0" smtClean="0"/>
              <a:t>2623,9 </a:t>
            </a:r>
            <a:r>
              <a:rPr lang="ru-RU" dirty="0" smtClean="0"/>
              <a:t>тыс.рублей </a:t>
            </a:r>
          </a:p>
          <a:p>
            <a:endParaRPr lang="ru-RU" dirty="0"/>
          </a:p>
          <a:p>
            <a:r>
              <a:rPr lang="ru-RU" dirty="0"/>
              <a:t>в </a:t>
            </a:r>
            <a:r>
              <a:rPr lang="ru-RU" dirty="0" smtClean="0"/>
              <a:t>2025 </a:t>
            </a:r>
            <a:r>
              <a:rPr lang="ru-RU" dirty="0" smtClean="0"/>
              <a:t>году </a:t>
            </a:r>
            <a:r>
              <a:rPr lang="ru-RU" dirty="0"/>
              <a:t>-    </a:t>
            </a:r>
            <a:r>
              <a:rPr lang="ru-RU" dirty="0" smtClean="0"/>
              <a:t>1676,7 </a:t>
            </a:r>
            <a:r>
              <a:rPr lang="ru-RU" dirty="0"/>
              <a:t>тыс.рублей </a:t>
            </a:r>
          </a:p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2026 </a:t>
            </a:r>
            <a:r>
              <a:rPr lang="ru-RU" dirty="0" smtClean="0"/>
              <a:t>году </a:t>
            </a:r>
            <a:r>
              <a:rPr lang="ru-RU" dirty="0"/>
              <a:t>-    </a:t>
            </a:r>
            <a:r>
              <a:rPr lang="ru-RU" dirty="0" smtClean="0"/>
              <a:t>2365,6 </a:t>
            </a:r>
            <a:r>
              <a:rPr lang="ru-RU" dirty="0" smtClean="0"/>
              <a:t>тыс.рублей</a:t>
            </a:r>
            <a:endParaRPr lang="ru-RU" dirty="0"/>
          </a:p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71472" y="3429000"/>
            <a:ext cx="142876" cy="14287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Финансирование мероприятий по развитию жилищно-коммунальной инфраструктуры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83196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-338,0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-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144,9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-362,5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68658"/>
          </a:xfrm>
        </p:spPr>
        <p:txBody>
          <a:bodyPr>
            <a:noAutofit/>
          </a:bodyPr>
          <a:lstStyle/>
          <a:p>
            <a:r>
              <a:rPr lang="ru-RU" sz="2400" dirty="0" smtClean="0"/>
              <a:t>Структура Безвозмездных поступлений (в сопоставимых условиях) </a:t>
            </a:r>
            <a:r>
              <a:rPr lang="ru-RU" sz="2400" smtClean="0"/>
              <a:t>в </a:t>
            </a:r>
            <a:r>
              <a:rPr lang="ru-RU" sz="2400" smtClean="0"/>
              <a:t>2024-2026 </a:t>
            </a:r>
            <a:r>
              <a:rPr lang="ru-RU" sz="2400" dirty="0" smtClean="0"/>
              <a:t>годах 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2647789"/>
              </p:ext>
            </p:extLst>
          </p:nvPr>
        </p:nvGraphicFramePr>
        <p:xfrm>
          <a:off x="457200" y="1285875"/>
          <a:ext cx="8229600" cy="516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25445</TotalTime>
  <Words>354</Words>
  <Application>Microsoft Office PowerPoint</Application>
  <PresentationFormat>Экран (4:3)</PresentationFormat>
  <Paragraphs>79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Легкий дым</vt:lpstr>
      <vt:lpstr>ПРОЕКТ бюджет вербовологовского сельского поселения Дубовского района на 2024 год и на плановый период 2025 и 2026 годов</vt:lpstr>
      <vt:lpstr>Основные параметры проекта местного бюджета на 2024 год</vt:lpstr>
      <vt:lpstr>Основные параметры проекта местного бюджета на плановый период 2025 года</vt:lpstr>
      <vt:lpstr>Основные параметры проекта местного бюджета на плановый период 2026 года</vt:lpstr>
      <vt:lpstr>Динамика доходов проекта бюджета Вербовологовского сельского поселения    2022-2026 годы</vt:lpstr>
      <vt:lpstr>Налоговые и неналоговые доходы проекта местного бюджета</vt:lpstr>
      <vt:lpstr>Расходы на Культуру</vt:lpstr>
      <vt:lpstr>Финансирование мероприятий по развитию жилищно-коммунальной инфраструктуры</vt:lpstr>
      <vt:lpstr>Структура Безвозмездных поступлений (в сопоставимых условиях) в 2024-2026 годах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Проект бюджета Барабанщиковскго сельского поселения 2016г.</dc:title>
  <dc:creator>1</dc:creator>
  <cp:lastModifiedBy>2</cp:lastModifiedBy>
  <cp:revision>267</cp:revision>
  <dcterms:created xsi:type="dcterms:W3CDTF">2015-12-04T10:25:22Z</dcterms:created>
  <dcterms:modified xsi:type="dcterms:W3CDTF">2025-01-16T19:32:43Z</dcterms:modified>
</cp:coreProperties>
</file>