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4D0CC"/>
    <a:srgbClr val="00FF00"/>
    <a:srgbClr val="EE30E5"/>
    <a:srgbClr val="57C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2023 факт</c:v>
                </c:pt>
                <c:pt idx="1">
                  <c:v>2024 факт</c:v>
                </c:pt>
                <c:pt idx="2">
                  <c:v>2025 план</c:v>
                </c:pt>
                <c:pt idx="3">
                  <c:v>2026 план</c:v>
                </c:pt>
                <c:pt idx="4">
                  <c:v>2027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4160.3</c:v>
                </c:pt>
                <c:pt idx="1">
                  <c:v>1983.2</c:v>
                </c:pt>
                <c:pt idx="2">
                  <c:v>4669.8</c:v>
                </c:pt>
                <c:pt idx="3">
                  <c:v>4859.1000000000004</c:v>
                </c:pt>
                <c:pt idx="4">
                  <c:v>5052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2023 факт</c:v>
                </c:pt>
                <c:pt idx="1">
                  <c:v>2024 факт</c:v>
                </c:pt>
                <c:pt idx="2">
                  <c:v>2025 план</c:v>
                </c:pt>
                <c:pt idx="3">
                  <c:v>2026 план</c:v>
                </c:pt>
                <c:pt idx="4">
                  <c:v>2027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7675.5</c:v>
                </c:pt>
                <c:pt idx="1">
                  <c:v>8019.7</c:v>
                </c:pt>
                <c:pt idx="2">
                  <c:v>7702.7</c:v>
                </c:pt>
                <c:pt idx="3">
                  <c:v>5612.5</c:v>
                </c:pt>
                <c:pt idx="4">
                  <c:v>4033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359046720"/>
        <c:axId val="358149464"/>
        <c:axId val="0"/>
      </c:bar3DChart>
      <c:catAx>
        <c:axId val="359046720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358149464"/>
        <c:crosses val="autoZero"/>
        <c:auto val="1"/>
        <c:lblAlgn val="ctr"/>
        <c:lblOffset val="100"/>
        <c:noMultiLvlLbl val="1"/>
      </c:catAx>
      <c:valAx>
        <c:axId val="358149464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359046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60951768029689"/>
          <c:y val="4.7606242404042723E-2"/>
          <c:w val="0.28820008625946575"/>
          <c:h val="0.26878915810701171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2023 года</c:v>
                </c:pt>
                <c:pt idx="1">
                  <c:v>факт 2024 года</c:v>
                </c:pt>
                <c:pt idx="2">
                  <c:v>план 2025 года</c:v>
                </c:pt>
                <c:pt idx="3">
                  <c:v>план 2026 года</c:v>
                </c:pt>
                <c:pt idx="4">
                  <c:v>план 2027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11835.8</c:v>
                </c:pt>
                <c:pt idx="1">
                  <c:v>10002.799999999999</c:v>
                </c:pt>
                <c:pt idx="2">
                  <c:v>12372.5</c:v>
                </c:pt>
                <c:pt idx="3">
                  <c:v>10471.6</c:v>
                </c:pt>
                <c:pt idx="4">
                  <c:v>9085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8150248"/>
        <c:axId val="358151424"/>
        <c:axId val="396187856"/>
      </c:bar3DChart>
      <c:catAx>
        <c:axId val="358150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58151424"/>
        <c:crosses val="autoZero"/>
        <c:auto val="1"/>
        <c:lblAlgn val="ctr"/>
        <c:lblOffset val="100"/>
        <c:noMultiLvlLbl val="1"/>
      </c:catAx>
      <c:valAx>
        <c:axId val="358151424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358150248"/>
        <c:crosses val="autoZero"/>
        <c:crossBetween val="between"/>
      </c:valAx>
      <c:serAx>
        <c:axId val="396187856"/>
        <c:scaling>
          <c:orientation val="minMax"/>
        </c:scaling>
        <c:delete val="1"/>
        <c:axPos val="b"/>
        <c:majorTickMark val="out"/>
        <c:minorTickMark val="none"/>
        <c:tickLblPos val="none"/>
        <c:crossAx val="358151424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  <c:pt idx="3">
                  <c:v>2027год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3633.5</c:v>
                </c:pt>
                <c:pt idx="1">
                  <c:v>166.1</c:v>
                </c:pt>
                <c:pt idx="2">
                  <c:v>162.69999999999999</c:v>
                </c:pt>
                <c:pt idx="3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  <c:pt idx="3">
                  <c:v>2027год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141.30000000000001</c:v>
                </c:pt>
                <c:pt idx="1">
                  <c:v>160.5</c:v>
                </c:pt>
                <c:pt idx="2">
                  <c:v>175.2</c:v>
                </c:pt>
                <c:pt idx="3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2024год</c:v>
                </c:pt>
                <c:pt idx="1">
                  <c:v>2025год</c:v>
                </c:pt>
                <c:pt idx="2">
                  <c:v>2026год</c:v>
                </c:pt>
                <c:pt idx="3">
                  <c:v>2027год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6843.5</c:v>
                </c:pt>
                <c:pt idx="1">
                  <c:v>7376.1</c:v>
                </c:pt>
                <c:pt idx="2">
                  <c:v>5274.6</c:v>
                </c:pt>
                <c:pt idx="3">
                  <c:v>3870.1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393605280"/>
        <c:axId val="393605672"/>
        <c:axId val="0"/>
      </c:bar3DChart>
      <c:catAx>
        <c:axId val="3936052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93605672"/>
        <c:crosses val="autoZero"/>
        <c:auto val="1"/>
        <c:lblAlgn val="ctr"/>
        <c:lblOffset val="100"/>
        <c:noMultiLvlLbl val="1"/>
      </c:catAx>
      <c:valAx>
        <c:axId val="39360567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936052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4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0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524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957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6132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294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88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4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3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0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96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46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3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1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2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3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9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</a:t>
            </a:r>
            <a:r>
              <a:rPr lang="ru-RU" dirty="0" smtClean="0"/>
              <a:t>2025 год и на плановый период 2026 и 2027 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6865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</a:t>
            </a:r>
            <a:r>
              <a:rPr lang="ru-RU" sz="2800" dirty="0" smtClean="0"/>
              <a:t>2024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dirty="0" smtClean="0"/>
              <a:t>2027 </a:t>
            </a:r>
            <a:r>
              <a:rPr lang="ru-RU" sz="2800" dirty="0" smtClean="0"/>
              <a:t>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9500751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проекта местного бюджета на </a:t>
            </a:r>
            <a:r>
              <a:rPr lang="ru-RU" sz="2800" dirty="0" smtClean="0"/>
              <a:t>2025 </a:t>
            </a:r>
            <a:r>
              <a:rPr lang="ru-RU" sz="2800" dirty="0" smtClean="0"/>
              <a:t>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620278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</a:t>
                      </a:r>
                    </a:p>
                    <a:p>
                      <a:pPr algn="ctr"/>
                      <a:r>
                        <a:rPr lang="ru-RU" dirty="0" smtClean="0"/>
                        <a:t>12372,5 </a:t>
                      </a:r>
                      <a:r>
                        <a:rPr lang="ru-RU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903923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12372,5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782843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550,0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422,0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390,1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2966,5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3,1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325,5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7702,7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12,6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876133"/>
              </p:ext>
            </p:extLst>
          </p:nvPr>
        </p:nvGraphicFramePr>
        <p:xfrm>
          <a:off x="5214942" y="1857362"/>
          <a:ext cx="3533522" cy="500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8915,8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160,3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49,2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168,1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</a:t>
                      </a:r>
                      <a:r>
                        <a:rPr lang="ru-RU" dirty="0" err="1" smtClean="0"/>
                        <a:t>коммунальнжое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smtClean="0"/>
                        <a:t>хозяйство </a:t>
                      </a:r>
                      <a:r>
                        <a:rPr lang="ru-RU" dirty="0" smtClean="0"/>
                        <a:t>563,0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10,0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2361,1</a:t>
                      </a:r>
                      <a:endParaRPr lang="ru-RU" baseline="0" dirty="0" smtClean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</a:t>
                      </a:r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</a:t>
                      </a:r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проекта местного бюджета на плановый период </a:t>
            </a:r>
            <a:r>
              <a:rPr lang="ru-RU" sz="2800" dirty="0" smtClean="0"/>
              <a:t>2026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91459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2026 год 10471,6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735065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</a:t>
                      </a:r>
                      <a:r>
                        <a:rPr lang="ru-RU" dirty="0" smtClean="0"/>
                        <a:t>2026 год 10471,6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71874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585,0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440,0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390,1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3089,0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338,7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5612,5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13,1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59466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8032,8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175,0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32,0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162,7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181,6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</a:t>
                      </a:r>
                      <a:r>
                        <a:rPr lang="ru-RU" dirty="0" smtClean="0"/>
                        <a:t>1887,5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проекта местного бюджета на плановый период </a:t>
            </a:r>
            <a:r>
              <a:rPr lang="ru-RU" sz="2800" dirty="0" smtClean="0"/>
              <a:t>2027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858907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2027 год 9085,0 </a:t>
                      </a:r>
                      <a:r>
                        <a:rPr lang="ru-RU" baseline="0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58777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</a:t>
                      </a:r>
                      <a:r>
                        <a:rPr lang="ru-RU" dirty="0" smtClean="0"/>
                        <a:t>2027 год 9085,0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9155"/>
              </p:ext>
            </p:extLst>
          </p:nvPr>
        </p:nvGraphicFramePr>
        <p:xfrm>
          <a:off x="251521" y="1857363"/>
          <a:ext cx="3963290" cy="503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615,0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455,0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390,1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3222,8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3,3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352,2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smtClean="0"/>
                        <a:t>4033,0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13,6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206435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7311,9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</a:t>
                      </a:r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32,0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162,7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40,0</a:t>
                      </a:r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dirty="0" smtClean="0"/>
                        <a:t>1538,4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Динамика доходов проекта бюджета Вербовологовского сельского поселения    2019-2023 годы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01276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499176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2023 </a:t>
            </a:r>
            <a:r>
              <a:rPr lang="ru-RU" sz="1400" dirty="0" smtClean="0"/>
              <a:t>год факт                 </a:t>
            </a:r>
            <a:r>
              <a:rPr lang="ru-RU" sz="1400" dirty="0" smtClean="0"/>
              <a:t>2024г</a:t>
            </a:r>
            <a:r>
              <a:rPr lang="ru-RU" sz="1400" dirty="0" smtClean="0"/>
              <a:t>. факт       </a:t>
            </a:r>
            <a:r>
              <a:rPr lang="ru-RU" sz="1400" dirty="0" smtClean="0"/>
              <a:t>2025 г </a:t>
            </a:r>
            <a:r>
              <a:rPr lang="ru-RU" sz="1400" dirty="0" smtClean="0"/>
              <a:t>план      </a:t>
            </a:r>
            <a:r>
              <a:rPr lang="ru-RU" sz="1400" dirty="0" smtClean="0"/>
              <a:t>2026 г </a:t>
            </a:r>
            <a:r>
              <a:rPr lang="ru-RU" sz="1400" dirty="0" smtClean="0"/>
              <a:t>план       </a:t>
            </a:r>
            <a:r>
              <a:rPr lang="ru-RU" sz="1400" dirty="0" smtClean="0"/>
              <a:t>2027 г </a:t>
            </a:r>
            <a:r>
              <a:rPr lang="ru-RU" sz="1400" dirty="0" smtClean="0"/>
              <a:t>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проекта местного 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53660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проекта местного бюджета ,формируемые в рамках муниципальных программ Вербовологовского сельского поселения и непрограммные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            2024                              2025               2026           2027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83568" y="1988840"/>
            <a:ext cx="1368152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15593,1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12212,2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191,0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160,3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местного бюджета ,формируемые в рамках муниципальных программ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Вербовологовского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расходы местного бюджета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10296,6 </a:t>
            </a:r>
            <a:r>
              <a:rPr lang="ru-RU" sz="1600" dirty="0" smtClean="0"/>
              <a:t>тыс</a:t>
            </a:r>
            <a:r>
              <a:rPr lang="ru-RU" sz="1600" dirty="0" smtClean="0"/>
              <a:t>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9085,0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175,0 </a:t>
            </a:r>
            <a:r>
              <a:rPr lang="ru-RU" sz="1600" i="1" dirty="0" smtClean="0"/>
              <a:t>тыс</a:t>
            </a:r>
            <a:r>
              <a:rPr lang="ru-RU" sz="1600" i="1" dirty="0" smtClean="0"/>
              <a:t>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0 </a:t>
            </a:r>
            <a:r>
              <a:rPr lang="ru-RU" i="1" dirty="0" smtClean="0"/>
              <a:t>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58532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</a:t>
            </a:r>
            <a:r>
              <a:rPr lang="ru-RU" dirty="0" smtClean="0"/>
              <a:t>2025 </a:t>
            </a:r>
            <a:r>
              <a:rPr lang="ru-RU" dirty="0" smtClean="0"/>
              <a:t>году -    </a:t>
            </a:r>
            <a:r>
              <a:rPr lang="ru-RU" dirty="0" smtClean="0"/>
              <a:t>2361,1</a:t>
            </a:r>
            <a:r>
              <a:rPr lang="ru-RU" dirty="0" smtClean="0"/>
              <a:t> </a:t>
            </a:r>
            <a:r>
              <a:rPr lang="ru-RU" dirty="0" smtClean="0"/>
              <a:t>тыс.рублей </a:t>
            </a:r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2026 году </a:t>
            </a:r>
            <a:r>
              <a:rPr lang="ru-RU" dirty="0"/>
              <a:t>-    </a:t>
            </a:r>
            <a:r>
              <a:rPr lang="ru-RU" dirty="0" smtClean="0"/>
              <a:t>1887,5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2027 году </a:t>
            </a:r>
            <a:r>
              <a:rPr lang="ru-RU" dirty="0"/>
              <a:t>-    </a:t>
            </a:r>
            <a:r>
              <a:rPr lang="ru-RU" dirty="0" smtClean="0"/>
              <a:t>1538,4 </a:t>
            </a:r>
            <a:r>
              <a:rPr lang="ru-RU" dirty="0" smtClean="0"/>
              <a:t>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-563,0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-181,6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-40,0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25399</TotalTime>
  <Words>415</Words>
  <Application>Microsoft Office PowerPoint</Application>
  <PresentationFormat>Экран (4:3)</PresentationFormat>
  <Paragraphs>91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ПРОЕКТ бюджет вербовологовского сельского поселения Дубовского района на 2025 год и на плановый период 2026 и 2027 годов</vt:lpstr>
      <vt:lpstr>Основные параметры проекта местного бюджета на 2025 год</vt:lpstr>
      <vt:lpstr>Основные параметры проекта местного бюджета на плановый период 2026 года</vt:lpstr>
      <vt:lpstr>Основные параметры проекта местного бюджета на плановый период 2027 года</vt:lpstr>
      <vt:lpstr>Динамика доходов проекта бюджета Вербовологовского сельского поселения    2019-2023 годы</vt:lpstr>
      <vt:lpstr>Налоговые и неналоговые доходы проекта местного бюджета</vt:lpstr>
      <vt:lpstr>Расходы проекта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2024 -2027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2</cp:lastModifiedBy>
  <cp:revision>262</cp:revision>
  <dcterms:created xsi:type="dcterms:W3CDTF">2015-12-04T10:25:22Z</dcterms:created>
  <dcterms:modified xsi:type="dcterms:W3CDTF">2025-01-02T19:14:23Z</dcterms:modified>
</cp:coreProperties>
</file>