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sldIdLst>
    <p:sldId id="256" r:id="rId2"/>
    <p:sldId id="260" r:id="rId3"/>
    <p:sldId id="294" r:id="rId4"/>
    <p:sldId id="295" r:id="rId5"/>
    <p:sldId id="261" r:id="rId6"/>
    <p:sldId id="264" r:id="rId7"/>
    <p:sldId id="271" r:id="rId8"/>
    <p:sldId id="273" r:id="rId9"/>
    <p:sldId id="275" r:id="rId10"/>
    <p:sldId id="279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FF"/>
    <a:srgbClr val="00FF00"/>
    <a:srgbClr val="EE30E5"/>
    <a:srgbClr val="57C75A"/>
    <a:srgbClr val="F4D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Светлый стиль 1 - акцент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 autoAdjust="0"/>
    <p:restoredTop sz="94638" autoAdjust="0"/>
  </p:normalViewPr>
  <p:slideViewPr>
    <p:cSldViewPr>
      <p:cViewPr varScale="1">
        <p:scale>
          <a:sx n="70" d="100"/>
          <a:sy n="70" d="100"/>
        </p:scale>
        <p:origin x="1392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0"/>
      <c:rotY val="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9.1058854235011727E-2"/>
          <c:y val="4.3250455336612426E-2"/>
          <c:w val="0.89209208632121761"/>
          <c:h val="0.88143194527207414"/>
        </c:manualLayout>
      </c:layout>
      <c:bar3DChart>
        <c:barDir val="col"/>
        <c:grouping val="clustered"/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Собственные доходы</c:v>
                </c:pt>
              </c:strCache>
            </c:strRef>
          </c:tx>
          <c:spPr>
            <a:solidFill>
              <a:srgbClr val="FFFF00"/>
            </a:solidFill>
          </c:spPr>
          <c:invertIfNegative val="1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Лист1!$A$2:$A$7</c:f>
              <c:strCache>
                <c:ptCount val="5"/>
                <c:pt idx="0">
                  <c:v>2024 факт</c:v>
                </c:pt>
                <c:pt idx="1">
                  <c:v>2025 план</c:v>
                </c:pt>
                <c:pt idx="2">
                  <c:v>2026 план</c:v>
                </c:pt>
                <c:pt idx="3">
                  <c:v>2027 план</c:v>
                </c:pt>
                <c:pt idx="4">
                  <c:v>2028 год</c:v>
                </c:pt>
              </c:strCache>
            </c:strRef>
          </c:cat>
          <c:val>
            <c:numRef>
              <c:f>Лист1!$B$2:$B$7</c:f>
              <c:numCache>
                <c:formatCode>General</c:formatCode>
                <c:ptCount val="5"/>
                <c:pt idx="0">
                  <c:v>3832.2</c:v>
                </c:pt>
                <c:pt idx="1">
                  <c:v>4849.3999999999996</c:v>
                </c:pt>
                <c:pt idx="2">
                  <c:v>5534.7</c:v>
                </c:pt>
                <c:pt idx="3">
                  <c:v>5258.3</c:v>
                </c:pt>
                <c:pt idx="4">
                  <c:v>5362.5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</c14:spPr>
              </c14:invertSolidFillFmt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 безвозмездные поступления </c:v>
                </c:pt>
              </c:strCache>
            </c:strRef>
          </c:tx>
          <c:spPr>
            <a:solidFill>
              <a:srgbClr val="00B050"/>
            </a:solidFill>
          </c:spPr>
          <c:invertIfNegative val="1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Лист1!$A$2:$A$7</c:f>
              <c:strCache>
                <c:ptCount val="5"/>
                <c:pt idx="0">
                  <c:v>2024 факт</c:v>
                </c:pt>
                <c:pt idx="1">
                  <c:v>2025 план</c:v>
                </c:pt>
                <c:pt idx="2">
                  <c:v>2026 план</c:v>
                </c:pt>
                <c:pt idx="3">
                  <c:v>2027 план</c:v>
                </c:pt>
                <c:pt idx="4">
                  <c:v>2028 год</c:v>
                </c:pt>
              </c:strCache>
            </c:strRef>
          </c:cat>
          <c:val>
            <c:numRef>
              <c:f>Лист1!$C$2:$C$7</c:f>
              <c:numCache>
                <c:formatCode>General</c:formatCode>
                <c:ptCount val="5"/>
                <c:pt idx="0">
                  <c:v>9798.5</c:v>
                </c:pt>
                <c:pt idx="1">
                  <c:v>10303.799999999999</c:v>
                </c:pt>
                <c:pt idx="2">
                  <c:v>10341.700000000001</c:v>
                </c:pt>
                <c:pt idx="3">
                  <c:v>8197.5</c:v>
                </c:pt>
                <c:pt idx="4">
                  <c:v>8162.9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</c14:spPr>
              </c14:invertSolidFillFmt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5"/>
        <c:gapDepth val="55"/>
        <c:shape val="cylinder"/>
        <c:axId val="369123408"/>
        <c:axId val="369124192"/>
        <c:axId val="0"/>
      </c:bar3DChart>
      <c:catAx>
        <c:axId val="369123408"/>
        <c:scaling>
          <c:orientation val="minMax"/>
        </c:scaling>
        <c:delete val="1"/>
        <c:axPos val="b"/>
        <c:numFmt formatCode="General" sourceLinked="1"/>
        <c:majorTickMark val="none"/>
        <c:minorTickMark val="cross"/>
        <c:tickLblPos val="none"/>
        <c:crossAx val="369124192"/>
        <c:crosses val="autoZero"/>
        <c:auto val="1"/>
        <c:lblAlgn val="ctr"/>
        <c:lblOffset val="100"/>
        <c:noMultiLvlLbl val="1"/>
      </c:catAx>
      <c:valAx>
        <c:axId val="369124192"/>
        <c:scaling>
          <c:orientation val="minMax"/>
        </c:scaling>
        <c:delete val="0"/>
        <c:axPos val="l"/>
        <c:majorGridlines>
          <c:spPr>
            <a:ln>
              <a:solidFill>
                <a:schemeClr val="accent1"/>
              </a:solidFill>
            </a:ln>
          </c:spPr>
        </c:majorGridlines>
        <c:numFmt formatCode="General" sourceLinked="1"/>
        <c:majorTickMark val="none"/>
        <c:minorTickMark val="cross"/>
        <c:tickLblPos val="nextTo"/>
        <c:crossAx val="369123408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70260951768029689"/>
          <c:y val="4.7606242404042723E-2"/>
          <c:w val="0.28820008625946575"/>
          <c:h val="0.26878915810701171"/>
        </c:manualLayout>
      </c:layout>
      <c:overlay val="1"/>
      <c:txPr>
        <a:bodyPr/>
        <a:lstStyle/>
        <a:p>
          <a:pPr>
            <a:defRPr sz="1400"/>
          </a:pPr>
          <a:endParaRPr lang="ru-RU"/>
        </a:p>
      </c:txPr>
    </c:legend>
    <c:plotVisOnly val="1"/>
    <c:dispBlanksAs val="zero"/>
    <c:showDLblsOverMax val="1"/>
  </c:chart>
  <c:txPr>
    <a:bodyPr/>
    <a:lstStyle/>
    <a:p>
      <a:pPr>
        <a:defRPr sz="1800"/>
      </a:pPr>
      <a:endParaRPr lang="ru-RU"/>
    </a:p>
  </c:txPr>
  <c:externalData r:id="rId1">
    <c:autoUpdate val="0"/>
  </c:externalData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1"/>
  <mc:AlternateContent xmlns:mc="http://schemas.openxmlformats.org/markup-compatibility/2006">
    <mc:Choice xmlns:c14="http://schemas.microsoft.com/office/drawing/2007/8/2/chart" Requires="c14">
      <c14:style val="108"/>
    </mc:Choice>
    <mc:Fallback>
      <c:style val="8"/>
    </mc:Fallback>
  </mc:AlternateContent>
  <c:chart>
    <c:autoTitleDeleted val="1"/>
    <c:view3D>
      <c:rotX val="0"/>
      <c:rotY val="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standard"/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доходы</c:v>
                </c:pt>
              </c:strCache>
            </c:strRef>
          </c:tx>
          <c:invertIfNegative val="1"/>
          <c:cat>
            <c:strRef>
              <c:f>Лист1!$A$2:$A$6</c:f>
              <c:strCache>
                <c:ptCount val="5"/>
                <c:pt idx="0">
                  <c:v>факт 2024 года</c:v>
                </c:pt>
                <c:pt idx="1">
                  <c:v>план 2025 года</c:v>
                </c:pt>
                <c:pt idx="2">
                  <c:v>план 2026 года</c:v>
                </c:pt>
                <c:pt idx="3">
                  <c:v>план 2027 года</c:v>
                </c:pt>
                <c:pt idx="4">
                  <c:v>план 2028 года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3832.2</c:v>
                </c:pt>
                <c:pt idx="1">
                  <c:v>4849.3999999999996</c:v>
                </c:pt>
                <c:pt idx="2">
                  <c:v>5534.7</c:v>
                </c:pt>
                <c:pt idx="3">
                  <c:v>5258.3</c:v>
                </c:pt>
                <c:pt idx="4">
                  <c:v>5362.5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429271240"/>
        <c:axId val="429271632"/>
        <c:axId val="462672384"/>
      </c:bar3DChart>
      <c:catAx>
        <c:axId val="429271240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crossAx val="429271632"/>
        <c:crosses val="autoZero"/>
        <c:auto val="1"/>
        <c:lblAlgn val="ctr"/>
        <c:lblOffset val="100"/>
        <c:noMultiLvlLbl val="1"/>
      </c:catAx>
      <c:valAx>
        <c:axId val="429271632"/>
        <c:scaling>
          <c:orientation val="minMax"/>
        </c:scaling>
        <c:delete val="0"/>
        <c:axPos val="l"/>
        <c:majorGridlines/>
        <c:title>
          <c:layout/>
          <c:overlay val="0"/>
        </c:title>
        <c:numFmt formatCode="General" sourceLinked="1"/>
        <c:majorTickMark val="none"/>
        <c:minorTickMark val="none"/>
        <c:tickLblPos val="nextTo"/>
        <c:crossAx val="429271240"/>
        <c:crosses val="autoZero"/>
        <c:crossBetween val="between"/>
      </c:valAx>
      <c:serAx>
        <c:axId val="462672384"/>
        <c:scaling>
          <c:orientation val="minMax"/>
        </c:scaling>
        <c:delete val="1"/>
        <c:axPos val="b"/>
        <c:majorTickMark val="out"/>
        <c:minorTickMark val="none"/>
        <c:tickLblPos val="none"/>
        <c:crossAx val="429271632"/>
        <c:crosses val="autoZero"/>
      </c:serAx>
      <c:dTable>
        <c:showHorzBorder val="1"/>
        <c:showVertBorder val="1"/>
        <c:showOutline val="1"/>
        <c:showKeys val="1"/>
      </c:dTable>
    </c:plotArea>
    <c:plotVisOnly val="1"/>
    <c:dispBlanksAs val="zero"/>
    <c:showDLblsOverMax val="1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30"/>
      <c:rotY val="0"/>
      <c:rAngAx val="1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dLbls>
          <c:showLegendKey val="1"/>
          <c:showVal val="1"/>
          <c:showCatName val="1"/>
          <c:showSerName val="1"/>
          <c:showPercent val="1"/>
          <c:showBubbleSize val="1"/>
          <c:showLeaderLines val="0"/>
        </c:dLbls>
      </c:pie3DChart>
      <c:spPr>
        <a:noFill/>
        <a:ln w="25400">
          <a:noFill/>
        </a:ln>
      </c:spPr>
    </c:plotArea>
    <c:plotVisOnly val="1"/>
    <c:dispBlanksAs val="zero"/>
    <c:showDLblsOverMax val="1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0"/>
      <c:rotY val="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percentStacked"/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иные межбюджетные трасферты</c:v>
                </c:pt>
              </c:strCache>
            </c:strRef>
          </c:tx>
          <c:invertIfNegative val="1"/>
          <c:cat>
            <c:strRef>
              <c:f>Лист1!$A$2:$A$5</c:f>
              <c:strCache>
                <c:ptCount val="4"/>
                <c:pt idx="0">
                  <c:v>2025год факт</c:v>
                </c:pt>
                <c:pt idx="1">
                  <c:v>2026 год</c:v>
                </c:pt>
                <c:pt idx="2">
                  <c:v>2027год</c:v>
                </c:pt>
                <c:pt idx="3">
                  <c:v>2028год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543.1</c:v>
                </c:pt>
                <c:pt idx="1">
                  <c:v>162.69999999999999</c:v>
                </c:pt>
                <c:pt idx="2">
                  <c:v>162.69999999999999</c:v>
                </c:pt>
                <c:pt idx="3">
                  <c:v>162.69999999999999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субвенции</c:v>
                </c:pt>
              </c:strCache>
            </c:strRef>
          </c:tx>
          <c:invertIfNegative val="1"/>
          <c:cat>
            <c:strRef>
              <c:f>Лист1!$A$2:$A$5</c:f>
              <c:strCache>
                <c:ptCount val="4"/>
                <c:pt idx="0">
                  <c:v>2025год факт</c:v>
                </c:pt>
                <c:pt idx="1">
                  <c:v>2026 год</c:v>
                </c:pt>
                <c:pt idx="2">
                  <c:v>2027год</c:v>
                </c:pt>
                <c:pt idx="3">
                  <c:v>2028год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165.6</c:v>
                </c:pt>
                <c:pt idx="1">
                  <c:v>243.2</c:v>
                </c:pt>
                <c:pt idx="2">
                  <c:v>270.10000000000002</c:v>
                </c:pt>
                <c:pt idx="3">
                  <c:v>342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дотации</c:v>
                </c:pt>
              </c:strCache>
            </c:strRef>
          </c:tx>
          <c:invertIfNegative val="1"/>
          <c:cat>
            <c:strRef>
              <c:f>Лист1!$A$2:$A$5</c:f>
              <c:strCache>
                <c:ptCount val="4"/>
                <c:pt idx="0">
                  <c:v>2025год факт</c:v>
                </c:pt>
                <c:pt idx="1">
                  <c:v>2026 год</c:v>
                </c:pt>
                <c:pt idx="2">
                  <c:v>2027год</c:v>
                </c:pt>
                <c:pt idx="3">
                  <c:v>2028год</c:v>
                </c:pt>
              </c:strCache>
            </c:strRef>
          </c:cat>
          <c:val>
            <c:numRef>
              <c:f>Лист1!$D$2:$D$5</c:f>
              <c:numCache>
                <c:formatCode>General</c:formatCode>
                <c:ptCount val="4"/>
                <c:pt idx="0">
                  <c:v>7569.3</c:v>
                </c:pt>
                <c:pt idx="1">
                  <c:v>9935.7999999999993</c:v>
                </c:pt>
                <c:pt idx="2">
                  <c:v>7764.7</c:v>
                </c:pt>
                <c:pt idx="3">
                  <c:v>7658.2</c:v>
                </c:pt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субсидия</c:v>
                </c:pt>
              </c:strCache>
            </c:strRef>
          </c:tx>
          <c:invertIfNegative val="0"/>
          <c:cat>
            <c:strRef>
              <c:f>Лист1!$A$2:$A$5</c:f>
              <c:strCache>
                <c:ptCount val="4"/>
                <c:pt idx="0">
                  <c:v>2025год факт</c:v>
                </c:pt>
                <c:pt idx="1">
                  <c:v>2026 год</c:v>
                </c:pt>
                <c:pt idx="2">
                  <c:v>2027год</c:v>
                </c:pt>
                <c:pt idx="3">
                  <c:v>2028год</c:v>
                </c:pt>
              </c:strCache>
            </c:strRef>
          </c:cat>
          <c:val>
            <c:numRef>
              <c:f>Лист1!$E$2:$E$5</c:f>
              <c:numCache>
                <c:formatCode>General</c:formatCode>
                <c:ptCount val="4"/>
                <c:pt idx="0">
                  <c:v>2025.8</c:v>
                </c:pt>
                <c:pt idx="1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95"/>
        <c:gapDepth val="95"/>
        <c:shape val="cylinder"/>
        <c:axId val="456629504"/>
        <c:axId val="456629896"/>
        <c:axId val="0"/>
      </c:bar3DChart>
      <c:catAx>
        <c:axId val="456629504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crossAx val="456629896"/>
        <c:crosses val="autoZero"/>
        <c:auto val="1"/>
        <c:lblAlgn val="ctr"/>
        <c:lblOffset val="100"/>
        <c:noMultiLvlLbl val="1"/>
      </c:catAx>
      <c:valAx>
        <c:axId val="456629896"/>
        <c:scaling>
          <c:orientation val="minMax"/>
        </c:scaling>
        <c:delete val="0"/>
        <c:axPos val="l"/>
        <c:majorGridlines/>
        <c:numFmt formatCode="0%" sourceLinked="1"/>
        <c:majorTickMark val="none"/>
        <c:minorTickMark val="none"/>
        <c:tickLblPos val="nextTo"/>
        <c:crossAx val="456629504"/>
        <c:crosses val="autoZero"/>
        <c:crossBetween val="between"/>
      </c:valAx>
      <c:dTable>
        <c:showHorzBorder val="1"/>
        <c:showVertBorder val="1"/>
        <c:showOutline val="1"/>
        <c:showKeys val="1"/>
      </c:dTable>
    </c:plotArea>
    <c:plotVisOnly val="1"/>
    <c:dispBlanksAs val="zero"/>
    <c:showDLblsOverMax val="1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0.09553</cdr:x>
      <cdr:y>0.90909</cdr:y>
    </cdr:from>
    <cdr:to>
      <cdr:x>0.99006</cdr:x>
      <cdr:y>0.96414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792088" y="4320480"/>
          <a:ext cx="7416771" cy="261610"/>
        </a:xfrm>
        <a:prstGeom xmlns:a="http://schemas.openxmlformats.org/drawingml/2006/main" prst="rect">
          <a:avLst/>
        </a:prstGeom>
        <a:solidFill xmlns:a="http://schemas.openxmlformats.org/drawingml/2006/main">
          <a:srgbClr val="FFFF00"/>
        </a:solidFill>
      </cdr:spPr>
      <cdr:style>
        <a:lnRef xmlns:a="http://schemas.openxmlformats.org/drawingml/2006/main" idx="2">
          <a:schemeClr val="accent1"/>
        </a:lnRef>
        <a:fillRef xmlns:a="http://schemas.openxmlformats.org/drawingml/2006/main" idx="1">
          <a:schemeClr val="l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vertOverflow="clip" wrap="square" rtlCol="0">
          <a:spAutoFit/>
        </a:bodyPr>
        <a:lstStyle xmlns:a="http://schemas.openxmlformats.org/drawingml/2006/main"/>
        <a:p xmlns:a="http://schemas.openxmlformats.org/drawingml/2006/main">
          <a:r>
            <a:rPr lang="ru-RU" sz="1100" dirty="0" smtClean="0"/>
            <a:t>    </a:t>
          </a:r>
          <a:endParaRPr lang="ru-RU" sz="1100" dirty="0"/>
        </a:p>
      </cdr:txBody>
    </cdr:sp>
  </cdr:relSizeAnchor>
</c:userShap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07.01.2026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07.01.2026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07.01.2026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07.01.2026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07.01.2026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07.01.2026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07.01.2026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07.01.2026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571480"/>
            <a:ext cx="7772400" cy="5929353"/>
          </a:xfrm>
        </p:spPr>
        <p:txBody>
          <a:bodyPr>
            <a:normAutofit/>
          </a:bodyPr>
          <a:lstStyle/>
          <a:p>
            <a:r>
              <a:rPr lang="ru-RU" dirty="0" smtClean="0"/>
              <a:t>бюджет </a:t>
            </a:r>
            <a:r>
              <a:rPr lang="ru-RU" dirty="0" err="1" smtClean="0"/>
              <a:t>вербовологовского</a:t>
            </a:r>
            <a:r>
              <a:rPr lang="ru-RU" dirty="0" smtClean="0"/>
              <a:t> сельского поселения Дубовского района на 2026 год и на плановый период 2027 и 2028 годов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018381"/>
          </a:xfrm>
        </p:spPr>
        <p:txBody>
          <a:bodyPr>
            <a:normAutofit fontScale="90000"/>
          </a:bodyPr>
          <a:lstStyle/>
          <a:p>
            <a:r>
              <a:rPr lang="ru-RU" sz="2800" dirty="0" smtClean="0"/>
              <a:t>Структура Безвозмездных поступлений (в сопоставимых условиях) в 2025</a:t>
            </a:r>
            <a:br>
              <a:rPr lang="ru-RU" sz="2800" dirty="0" smtClean="0"/>
            </a:br>
            <a:r>
              <a:rPr lang="ru-RU" sz="2800" dirty="0" smtClean="0"/>
              <a:t>-2028 годах </a:t>
            </a:r>
            <a:endParaRPr lang="ru-RU" sz="28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9161795"/>
              </p:ext>
            </p:extLst>
          </p:nvPr>
        </p:nvGraphicFramePr>
        <p:xfrm>
          <a:off x="457200" y="1285875"/>
          <a:ext cx="8229600" cy="51689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85728"/>
            <a:ext cx="8229600" cy="732614"/>
          </a:xfrm>
          <a:solidFill>
            <a:srgbClr val="00B050"/>
          </a:solidFill>
        </p:spPr>
        <p:txBody>
          <a:bodyPr>
            <a:noAutofit/>
          </a:bodyPr>
          <a:lstStyle/>
          <a:p>
            <a:pPr algn="ctr"/>
            <a:r>
              <a:rPr lang="ru-RU" sz="2800" dirty="0" smtClean="0"/>
              <a:t>Основные параметры местного бюджета на 2026 год</a:t>
            </a:r>
            <a:endParaRPr lang="ru-RU" sz="2800" dirty="0"/>
          </a:p>
        </p:txBody>
      </p:sp>
      <p:graphicFrame>
        <p:nvGraphicFramePr>
          <p:cNvPr id="13" name="Содержимое 1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9864417"/>
              </p:ext>
            </p:extLst>
          </p:nvPr>
        </p:nvGraphicFramePr>
        <p:xfrm>
          <a:off x="473725" y="1090670"/>
          <a:ext cx="4120309" cy="705079"/>
        </p:xfrm>
        <a:graphic>
          <a:graphicData uri="http://schemas.openxmlformats.org/drawingml/2006/table">
            <a:tbl>
              <a:tblPr/>
              <a:tblGrid>
                <a:gridCol w="4120309"/>
              </a:tblGrid>
              <a:tr h="705079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Доходы бюджета </a:t>
                      </a:r>
                    </a:p>
                    <a:p>
                      <a:pPr algn="ctr"/>
                      <a:r>
                        <a:rPr lang="ru-RU" dirty="0" smtClean="0"/>
                        <a:t>15876,4</a:t>
                      </a:r>
                      <a:endParaRPr lang="ru-RU" dirty="0"/>
                    </a:p>
                  </a:txBody>
                  <a:tcPr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graphicFrame>
        <p:nvGraphicFramePr>
          <p:cNvPr id="14" name="Таблица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75212954"/>
              </p:ext>
            </p:extLst>
          </p:nvPr>
        </p:nvGraphicFramePr>
        <p:xfrm>
          <a:off x="4704202" y="1112704"/>
          <a:ext cx="4087258" cy="694062"/>
        </p:xfrm>
        <a:graphic>
          <a:graphicData uri="http://schemas.openxmlformats.org/drawingml/2006/table">
            <a:tbl>
              <a:tblPr/>
              <a:tblGrid>
                <a:gridCol w="4087258"/>
              </a:tblGrid>
              <a:tr h="694062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Расходы бюджета</a:t>
                      </a:r>
                    </a:p>
                    <a:p>
                      <a:pPr algn="ctr"/>
                      <a:r>
                        <a:rPr lang="ru-RU" dirty="0" smtClean="0"/>
                        <a:t>                         15876,4    </a:t>
                      </a:r>
                      <a:r>
                        <a:rPr lang="ru-RU" baseline="0" dirty="0" smtClean="0"/>
                        <a:t> </a:t>
                      </a:r>
                      <a:r>
                        <a:rPr lang="ru-RU" dirty="0" smtClean="0"/>
                        <a:t>     </a:t>
                      </a:r>
                      <a:r>
                        <a:rPr lang="ru-RU" sz="1000" dirty="0" smtClean="0"/>
                        <a:t>тыс.рублей</a:t>
                      </a:r>
                      <a:endParaRPr lang="ru-RU" sz="1000" dirty="0"/>
                    </a:p>
                  </a:txBody>
                  <a:tcPr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70116808"/>
              </p:ext>
            </p:extLst>
          </p:nvPr>
        </p:nvGraphicFramePr>
        <p:xfrm>
          <a:off x="251521" y="1857363"/>
          <a:ext cx="3963290" cy="50161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63290"/>
              </a:tblGrid>
              <a:tr h="732850">
                <a:tc>
                  <a:txBody>
                    <a:bodyPr/>
                    <a:lstStyle/>
                    <a:p>
                      <a:r>
                        <a:rPr lang="ru-RU" dirty="0" smtClean="0"/>
                        <a:t>Налог</a:t>
                      </a:r>
                      <a:r>
                        <a:rPr lang="ru-RU" baseline="0" dirty="0" smtClean="0"/>
                        <a:t> на доходы физических лиц 861,4</a:t>
                      </a:r>
                      <a:endParaRPr lang="ru-RU" dirty="0"/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</a:tr>
              <a:tr h="632349">
                <a:tc>
                  <a:txBody>
                    <a:bodyPr/>
                    <a:lstStyle/>
                    <a:p>
                      <a:r>
                        <a:rPr lang="ru-RU" dirty="0" smtClean="0"/>
                        <a:t>Единый сельскохозяйственный налог</a:t>
                      </a:r>
                      <a:r>
                        <a:rPr lang="ru-RU" baseline="0" dirty="0" smtClean="0"/>
                        <a:t> 450,0</a:t>
                      </a:r>
                      <a:endParaRPr lang="ru-RU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</a:tr>
              <a:tr h="502525">
                <a:tc>
                  <a:txBody>
                    <a:bodyPr/>
                    <a:lstStyle/>
                    <a:p>
                      <a:r>
                        <a:rPr lang="ru-RU" dirty="0" smtClean="0"/>
                        <a:t>Налог на</a:t>
                      </a:r>
                      <a:r>
                        <a:rPr lang="ru-RU" baseline="0" dirty="0" smtClean="0"/>
                        <a:t> имущество 283,0</a:t>
                      </a:r>
                      <a:endParaRPr lang="ru-RU" dirty="0"/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</a:tr>
              <a:tr h="550988">
                <a:tc>
                  <a:txBody>
                    <a:bodyPr/>
                    <a:lstStyle/>
                    <a:p>
                      <a:r>
                        <a:rPr lang="ru-RU" dirty="0" smtClean="0"/>
                        <a:t>Земельный налог 3199,0</a:t>
                      </a:r>
                      <a:endParaRPr lang="ru-RU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</a:tr>
              <a:tr h="584378">
                <a:tc>
                  <a:txBody>
                    <a:bodyPr/>
                    <a:lstStyle/>
                    <a:p>
                      <a:r>
                        <a:rPr lang="ru-RU" dirty="0" smtClean="0"/>
                        <a:t>Госпошлина 3,2</a:t>
                      </a:r>
                      <a:endParaRPr lang="ru-RU" dirty="0"/>
                    </a:p>
                  </a:txBody>
                  <a:tcPr>
                    <a:solidFill>
                      <a:srgbClr val="F4D0CC"/>
                    </a:solidFill>
                  </a:tcPr>
                </a:tc>
              </a:tr>
              <a:tr h="632349">
                <a:tc>
                  <a:txBody>
                    <a:bodyPr/>
                    <a:lstStyle/>
                    <a:p>
                      <a:r>
                        <a:rPr lang="ru-RU" dirty="0" smtClean="0"/>
                        <a:t>Доходы от использования имущества 343,3</a:t>
                      </a:r>
                      <a:endParaRPr lang="ru-RU" dirty="0"/>
                    </a:p>
                  </a:txBody>
                  <a:tcPr>
                    <a:solidFill>
                      <a:srgbClr val="00B0F0"/>
                    </a:solidFill>
                  </a:tcPr>
                </a:tc>
              </a:tr>
              <a:tr h="632349">
                <a:tc>
                  <a:txBody>
                    <a:bodyPr/>
                    <a:lstStyle/>
                    <a:p>
                      <a:r>
                        <a:rPr lang="ru-RU" dirty="0" smtClean="0"/>
                        <a:t>Безвозмездные поступления 10341,7</a:t>
                      </a:r>
                      <a:endParaRPr lang="ru-RU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</a:tr>
              <a:tr h="732850">
                <a:tc>
                  <a:txBody>
                    <a:bodyPr/>
                    <a:lstStyle/>
                    <a:p>
                      <a:r>
                        <a:rPr lang="ru-RU" dirty="0" smtClean="0"/>
                        <a:t>Иные доходы  394,8</a:t>
                      </a:r>
                    </a:p>
                  </a:txBody>
                  <a:tcPr>
                    <a:solidFill>
                      <a:srgbClr val="C000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6" name="Таблица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95637543"/>
              </p:ext>
            </p:extLst>
          </p:nvPr>
        </p:nvGraphicFramePr>
        <p:xfrm>
          <a:off x="5214942" y="1857362"/>
          <a:ext cx="3533522" cy="489367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33522"/>
              </a:tblGrid>
              <a:tr h="745602">
                <a:tc>
                  <a:txBody>
                    <a:bodyPr/>
                    <a:lstStyle/>
                    <a:p>
                      <a:r>
                        <a:rPr lang="ru-RU" dirty="0" smtClean="0"/>
                        <a:t>Общегосударственные вопросы </a:t>
                      </a:r>
                      <a:r>
                        <a:rPr lang="ru-RU" baseline="0" dirty="0" smtClean="0"/>
                        <a:t> 10117,4</a:t>
                      </a:r>
                      <a:endParaRPr lang="ru-RU" dirty="0"/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</a:tr>
              <a:tr h="682933">
                <a:tc>
                  <a:txBody>
                    <a:bodyPr/>
                    <a:lstStyle/>
                    <a:p>
                      <a:r>
                        <a:rPr lang="ru-RU" dirty="0" smtClean="0"/>
                        <a:t>Национальная оборона  243,0</a:t>
                      </a:r>
                      <a:endParaRPr lang="ru-RU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</a:tr>
              <a:tr h="525143">
                <a:tc>
                  <a:txBody>
                    <a:bodyPr/>
                    <a:lstStyle/>
                    <a:p>
                      <a:r>
                        <a:rPr lang="ru-RU" dirty="0" smtClean="0"/>
                        <a:t>Национальная безопасность 62,7</a:t>
                      </a:r>
                      <a:endParaRPr lang="ru-RU" dirty="0"/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</a:tr>
              <a:tr h="410048">
                <a:tc>
                  <a:txBody>
                    <a:bodyPr/>
                    <a:lstStyle/>
                    <a:p>
                      <a:r>
                        <a:rPr lang="ru-RU" dirty="0" smtClean="0"/>
                        <a:t>Национальная экономика 182,7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</a:tr>
              <a:tr h="526950">
                <a:tc>
                  <a:txBody>
                    <a:bodyPr/>
                    <a:lstStyle/>
                    <a:p>
                      <a:r>
                        <a:rPr lang="ru-RU" dirty="0" smtClean="0"/>
                        <a:t>Жилищно-</a:t>
                      </a:r>
                      <a:r>
                        <a:rPr lang="ru-RU" dirty="0" err="1" smtClean="0"/>
                        <a:t>коммунальнжое</a:t>
                      </a:r>
                      <a:r>
                        <a:rPr lang="ru-RU" dirty="0" smtClean="0"/>
                        <a:t> хозяйство 1956,2</a:t>
                      </a:r>
                      <a:endParaRPr lang="ru-RU" dirty="0"/>
                    </a:p>
                  </a:txBody>
                  <a:tcPr>
                    <a:solidFill>
                      <a:schemeClr val="tx1"/>
                    </a:solidFill>
                  </a:tcPr>
                </a:tc>
              </a:tr>
              <a:tr h="621501">
                <a:tc>
                  <a:txBody>
                    <a:bodyPr/>
                    <a:lstStyle/>
                    <a:p>
                      <a:r>
                        <a:rPr lang="ru-RU" dirty="0" smtClean="0"/>
                        <a:t>Образование </a:t>
                      </a:r>
                      <a:r>
                        <a:rPr lang="ru-RU" baseline="0" dirty="0" smtClean="0"/>
                        <a:t> 5,0</a:t>
                      </a:r>
                      <a:endParaRPr lang="ru-RU" dirty="0"/>
                    </a:p>
                  </a:txBody>
                  <a:tcPr>
                    <a:solidFill>
                      <a:srgbClr val="00B0F0"/>
                    </a:solidFill>
                  </a:tcPr>
                </a:tc>
              </a:tr>
              <a:tr h="311058">
                <a:tc>
                  <a:txBody>
                    <a:bodyPr/>
                    <a:lstStyle/>
                    <a:p>
                      <a:r>
                        <a:rPr lang="ru-RU" dirty="0" smtClean="0"/>
                        <a:t>Культура </a:t>
                      </a:r>
                      <a:r>
                        <a:rPr lang="ru-RU" baseline="0" dirty="0" smtClean="0"/>
                        <a:t> 3113,4</a:t>
                      </a:r>
                    </a:p>
                  </a:txBody>
                  <a:tcPr>
                    <a:solidFill>
                      <a:srgbClr val="00B050"/>
                    </a:solidFill>
                  </a:tcPr>
                </a:tc>
              </a:tr>
              <a:tr h="319050">
                <a:tc>
                  <a:txBody>
                    <a:bodyPr/>
                    <a:lstStyle/>
                    <a:p>
                      <a:r>
                        <a:rPr lang="ru-RU" dirty="0" smtClean="0"/>
                        <a:t>Социальная политика 146,0</a:t>
                      </a:r>
                      <a:endParaRPr lang="ru-RU" dirty="0"/>
                    </a:p>
                  </a:txBody>
                  <a:tcPr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</a:tr>
              <a:tr h="536844">
                <a:tc>
                  <a:txBody>
                    <a:bodyPr/>
                    <a:lstStyle/>
                    <a:p>
                      <a:r>
                        <a:rPr lang="ru-RU" dirty="0" smtClean="0"/>
                        <a:t>Физическая культура  50,0</a:t>
                      </a:r>
                      <a:endParaRPr lang="ru-RU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85728"/>
            <a:ext cx="8229600" cy="732614"/>
          </a:xfrm>
          <a:solidFill>
            <a:srgbClr val="00B050"/>
          </a:solidFill>
        </p:spPr>
        <p:txBody>
          <a:bodyPr>
            <a:noAutofit/>
          </a:bodyPr>
          <a:lstStyle/>
          <a:p>
            <a:pPr algn="ctr"/>
            <a:r>
              <a:rPr lang="ru-RU" sz="2800" dirty="0" smtClean="0"/>
              <a:t>Основные параметры местного бюджета на плановый период 2027 года</a:t>
            </a:r>
            <a:endParaRPr lang="ru-RU" sz="2800" dirty="0"/>
          </a:p>
        </p:txBody>
      </p:sp>
      <p:graphicFrame>
        <p:nvGraphicFramePr>
          <p:cNvPr id="13" name="Содержимое 1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66873741"/>
              </p:ext>
            </p:extLst>
          </p:nvPr>
        </p:nvGraphicFramePr>
        <p:xfrm>
          <a:off x="473725" y="1090670"/>
          <a:ext cx="4120309" cy="705079"/>
        </p:xfrm>
        <a:graphic>
          <a:graphicData uri="http://schemas.openxmlformats.org/drawingml/2006/table">
            <a:tbl>
              <a:tblPr/>
              <a:tblGrid>
                <a:gridCol w="4120309"/>
              </a:tblGrid>
              <a:tr h="705079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Доходы бюджета на</a:t>
                      </a:r>
                      <a:r>
                        <a:rPr lang="ru-RU" baseline="0" dirty="0" smtClean="0"/>
                        <a:t> 2027 год</a:t>
                      </a:r>
                      <a:endParaRPr lang="ru-RU" dirty="0" smtClean="0"/>
                    </a:p>
                    <a:p>
                      <a:pPr algn="ctr"/>
                      <a:r>
                        <a:rPr lang="ru-RU" dirty="0" smtClean="0"/>
                        <a:t>13455,8</a:t>
                      </a:r>
                      <a:endParaRPr lang="ru-RU" dirty="0"/>
                    </a:p>
                  </a:txBody>
                  <a:tcPr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graphicFrame>
        <p:nvGraphicFramePr>
          <p:cNvPr id="14" name="Таблица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81132786"/>
              </p:ext>
            </p:extLst>
          </p:nvPr>
        </p:nvGraphicFramePr>
        <p:xfrm>
          <a:off x="4704202" y="1112704"/>
          <a:ext cx="4087258" cy="694062"/>
        </p:xfrm>
        <a:graphic>
          <a:graphicData uri="http://schemas.openxmlformats.org/drawingml/2006/table">
            <a:tbl>
              <a:tblPr/>
              <a:tblGrid>
                <a:gridCol w="4087258"/>
              </a:tblGrid>
              <a:tr h="694062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Расходы бюджета на 2027 год</a:t>
                      </a:r>
                    </a:p>
                    <a:p>
                      <a:pPr algn="ctr"/>
                      <a:r>
                        <a:rPr lang="ru-RU" dirty="0" smtClean="0"/>
                        <a:t>                         13455,8  </a:t>
                      </a:r>
                      <a:r>
                        <a:rPr lang="ru-RU" baseline="0" dirty="0" smtClean="0"/>
                        <a:t> </a:t>
                      </a:r>
                      <a:r>
                        <a:rPr lang="ru-RU" dirty="0" smtClean="0"/>
                        <a:t>     </a:t>
                      </a:r>
                      <a:r>
                        <a:rPr lang="ru-RU" sz="1000" dirty="0" smtClean="0"/>
                        <a:t>тыс.рублей</a:t>
                      </a:r>
                      <a:endParaRPr lang="ru-RU" sz="1000" dirty="0"/>
                    </a:p>
                  </a:txBody>
                  <a:tcPr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3077663"/>
              </p:ext>
            </p:extLst>
          </p:nvPr>
        </p:nvGraphicFramePr>
        <p:xfrm>
          <a:off x="251521" y="1857363"/>
          <a:ext cx="3963290" cy="50161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63290"/>
              </a:tblGrid>
              <a:tr h="732850">
                <a:tc>
                  <a:txBody>
                    <a:bodyPr/>
                    <a:lstStyle/>
                    <a:p>
                      <a:r>
                        <a:rPr lang="ru-RU" dirty="0" smtClean="0"/>
                        <a:t>Налог</a:t>
                      </a:r>
                      <a:r>
                        <a:rPr lang="ru-RU" baseline="0" dirty="0" smtClean="0"/>
                        <a:t> на доходы физических лиц 896,7</a:t>
                      </a:r>
                      <a:endParaRPr lang="ru-RU" dirty="0"/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</a:tr>
              <a:tr h="632349">
                <a:tc>
                  <a:txBody>
                    <a:bodyPr/>
                    <a:lstStyle/>
                    <a:p>
                      <a:r>
                        <a:rPr lang="ru-RU" dirty="0" smtClean="0"/>
                        <a:t>Единый сельскохозяйственный налог</a:t>
                      </a:r>
                      <a:r>
                        <a:rPr lang="ru-RU" baseline="0" dirty="0" smtClean="0"/>
                        <a:t> 470,0</a:t>
                      </a:r>
                      <a:endParaRPr lang="ru-RU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</a:tr>
              <a:tr h="502525">
                <a:tc>
                  <a:txBody>
                    <a:bodyPr/>
                    <a:lstStyle/>
                    <a:p>
                      <a:r>
                        <a:rPr lang="ru-RU" dirty="0" smtClean="0"/>
                        <a:t>Налог на</a:t>
                      </a:r>
                      <a:r>
                        <a:rPr lang="ru-RU" baseline="0" dirty="0" smtClean="0"/>
                        <a:t> имущество 286,0</a:t>
                      </a:r>
                      <a:endParaRPr lang="ru-RU" dirty="0"/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</a:tr>
              <a:tr h="550988">
                <a:tc>
                  <a:txBody>
                    <a:bodyPr/>
                    <a:lstStyle/>
                    <a:p>
                      <a:r>
                        <a:rPr lang="ru-RU" dirty="0" smtClean="0"/>
                        <a:t>Земельный налог 3232,0</a:t>
                      </a:r>
                      <a:endParaRPr lang="ru-RU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</a:tr>
              <a:tr h="584378">
                <a:tc>
                  <a:txBody>
                    <a:bodyPr/>
                    <a:lstStyle/>
                    <a:p>
                      <a:r>
                        <a:rPr lang="ru-RU" dirty="0" smtClean="0"/>
                        <a:t>Госпошлина 3,3</a:t>
                      </a:r>
                      <a:endParaRPr lang="ru-RU" dirty="0"/>
                    </a:p>
                  </a:txBody>
                  <a:tcPr>
                    <a:solidFill>
                      <a:srgbClr val="F4D0CC"/>
                    </a:solidFill>
                  </a:tcPr>
                </a:tc>
              </a:tr>
              <a:tr h="632349">
                <a:tc>
                  <a:txBody>
                    <a:bodyPr/>
                    <a:lstStyle/>
                    <a:p>
                      <a:r>
                        <a:rPr lang="ru-RU" dirty="0" smtClean="0"/>
                        <a:t>Доходы от использования имущества 357,0</a:t>
                      </a:r>
                      <a:endParaRPr lang="ru-RU" dirty="0"/>
                    </a:p>
                  </a:txBody>
                  <a:tcPr>
                    <a:solidFill>
                      <a:srgbClr val="00B0F0"/>
                    </a:solidFill>
                  </a:tcPr>
                </a:tc>
              </a:tr>
              <a:tr h="632349">
                <a:tc>
                  <a:txBody>
                    <a:bodyPr/>
                    <a:lstStyle/>
                    <a:p>
                      <a:r>
                        <a:rPr lang="ru-RU" dirty="0" smtClean="0"/>
                        <a:t>Безвозмездные поступления 8197,5</a:t>
                      </a:r>
                      <a:endParaRPr lang="ru-RU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</a:tr>
              <a:tr h="732850">
                <a:tc>
                  <a:txBody>
                    <a:bodyPr/>
                    <a:lstStyle/>
                    <a:p>
                      <a:r>
                        <a:rPr lang="ru-RU" dirty="0" smtClean="0"/>
                        <a:t>Иные доходы  13,3</a:t>
                      </a:r>
                    </a:p>
                  </a:txBody>
                  <a:tcPr>
                    <a:solidFill>
                      <a:srgbClr val="C000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6" name="Таблица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13901492"/>
              </p:ext>
            </p:extLst>
          </p:nvPr>
        </p:nvGraphicFramePr>
        <p:xfrm>
          <a:off x="5214942" y="1857362"/>
          <a:ext cx="3533522" cy="49945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33522"/>
              </a:tblGrid>
              <a:tr h="745602">
                <a:tc>
                  <a:txBody>
                    <a:bodyPr/>
                    <a:lstStyle/>
                    <a:p>
                      <a:r>
                        <a:rPr lang="ru-RU" dirty="0" smtClean="0"/>
                        <a:t>Общегосударственные вопросы </a:t>
                      </a:r>
                      <a:r>
                        <a:rPr lang="ru-RU" baseline="0" dirty="0" smtClean="0"/>
                        <a:t> 9288,2</a:t>
                      </a:r>
                      <a:endParaRPr lang="ru-RU" dirty="0"/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</a:tr>
              <a:tr h="682933">
                <a:tc>
                  <a:txBody>
                    <a:bodyPr/>
                    <a:lstStyle/>
                    <a:p>
                      <a:r>
                        <a:rPr lang="ru-RU" dirty="0" smtClean="0"/>
                        <a:t>Национальная оборона  269,9</a:t>
                      </a:r>
                      <a:endParaRPr lang="ru-RU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</a:tr>
              <a:tr h="525143">
                <a:tc>
                  <a:txBody>
                    <a:bodyPr/>
                    <a:lstStyle/>
                    <a:p>
                      <a:r>
                        <a:rPr lang="ru-RU" dirty="0" smtClean="0"/>
                        <a:t>Национальная безопасность </a:t>
                      </a:r>
                    </a:p>
                    <a:p>
                      <a:r>
                        <a:rPr lang="ru-RU" dirty="0" smtClean="0"/>
                        <a:t>62,0</a:t>
                      </a:r>
                      <a:endParaRPr lang="ru-RU" dirty="0"/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</a:tr>
              <a:tr h="531170">
                <a:tc>
                  <a:txBody>
                    <a:bodyPr/>
                    <a:lstStyle/>
                    <a:p>
                      <a:r>
                        <a:rPr lang="ru-RU" dirty="0" smtClean="0"/>
                        <a:t>Национальная экономика 162,7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</a:tr>
              <a:tr h="674511">
                <a:tc>
                  <a:txBody>
                    <a:bodyPr/>
                    <a:lstStyle/>
                    <a:p>
                      <a:r>
                        <a:rPr lang="ru-RU" dirty="0" smtClean="0"/>
                        <a:t>Жилищно-коммунальное хозяйство 647,2</a:t>
                      </a:r>
                      <a:endParaRPr lang="ru-RU" dirty="0"/>
                    </a:p>
                  </a:txBody>
                  <a:tcPr>
                    <a:solidFill>
                      <a:schemeClr val="tx1"/>
                    </a:solidFill>
                  </a:tcPr>
                </a:tc>
              </a:tr>
              <a:tr h="500511">
                <a:tc>
                  <a:txBody>
                    <a:bodyPr/>
                    <a:lstStyle/>
                    <a:p>
                      <a:r>
                        <a:rPr lang="ru-RU" dirty="0" smtClean="0"/>
                        <a:t>Образование  0</a:t>
                      </a:r>
                      <a:endParaRPr lang="ru-RU" dirty="0"/>
                    </a:p>
                  </a:txBody>
                  <a:tcPr>
                    <a:solidFill>
                      <a:srgbClr val="00B0F0"/>
                    </a:solidFill>
                  </a:tcPr>
                </a:tc>
              </a:tr>
              <a:tr h="682933">
                <a:tc>
                  <a:txBody>
                    <a:bodyPr/>
                    <a:lstStyle/>
                    <a:p>
                      <a:r>
                        <a:rPr lang="ru-RU" dirty="0" smtClean="0"/>
                        <a:t>Культура  3025,8</a:t>
                      </a:r>
                      <a:endParaRPr lang="ru-RU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</a:tr>
              <a:tr h="536844">
                <a:tc>
                  <a:txBody>
                    <a:bodyPr/>
                    <a:lstStyle/>
                    <a:p>
                      <a:r>
                        <a:rPr lang="ru-RU" dirty="0" smtClean="0"/>
                        <a:t>Физическая культура  0,0</a:t>
                      </a:r>
                      <a:endParaRPr lang="ru-RU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85728"/>
            <a:ext cx="8229600" cy="732614"/>
          </a:xfrm>
          <a:solidFill>
            <a:srgbClr val="00B050"/>
          </a:solidFill>
        </p:spPr>
        <p:txBody>
          <a:bodyPr>
            <a:noAutofit/>
          </a:bodyPr>
          <a:lstStyle/>
          <a:p>
            <a:pPr algn="ctr"/>
            <a:r>
              <a:rPr lang="ru-RU" sz="2800" dirty="0" smtClean="0"/>
              <a:t>Основные параметры местного бюджета на плановый период 2028 года</a:t>
            </a:r>
            <a:endParaRPr lang="ru-RU" sz="2800" dirty="0"/>
          </a:p>
        </p:txBody>
      </p:sp>
      <p:graphicFrame>
        <p:nvGraphicFramePr>
          <p:cNvPr id="13" name="Содержимое 1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24334271"/>
              </p:ext>
            </p:extLst>
          </p:nvPr>
        </p:nvGraphicFramePr>
        <p:xfrm>
          <a:off x="473725" y="1090670"/>
          <a:ext cx="4120309" cy="705079"/>
        </p:xfrm>
        <a:graphic>
          <a:graphicData uri="http://schemas.openxmlformats.org/drawingml/2006/table">
            <a:tbl>
              <a:tblPr/>
              <a:tblGrid>
                <a:gridCol w="4120309"/>
              </a:tblGrid>
              <a:tr h="705079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Доходы бюджета на</a:t>
                      </a:r>
                      <a:r>
                        <a:rPr lang="ru-RU" baseline="0" dirty="0" smtClean="0"/>
                        <a:t> 2028 год</a:t>
                      </a:r>
                      <a:endParaRPr lang="ru-RU" dirty="0" smtClean="0"/>
                    </a:p>
                    <a:p>
                      <a:pPr algn="ctr"/>
                      <a:r>
                        <a:rPr lang="ru-RU" dirty="0" smtClean="0"/>
                        <a:t>13525,4</a:t>
                      </a:r>
                      <a:endParaRPr lang="ru-RU" dirty="0"/>
                    </a:p>
                  </a:txBody>
                  <a:tcPr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graphicFrame>
        <p:nvGraphicFramePr>
          <p:cNvPr id="14" name="Таблица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0196236"/>
              </p:ext>
            </p:extLst>
          </p:nvPr>
        </p:nvGraphicFramePr>
        <p:xfrm>
          <a:off x="4704202" y="1112704"/>
          <a:ext cx="4087258" cy="694062"/>
        </p:xfrm>
        <a:graphic>
          <a:graphicData uri="http://schemas.openxmlformats.org/drawingml/2006/table">
            <a:tbl>
              <a:tblPr/>
              <a:tblGrid>
                <a:gridCol w="4087258"/>
              </a:tblGrid>
              <a:tr h="694062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Расходы бюджета на 2028 год</a:t>
                      </a:r>
                    </a:p>
                    <a:p>
                      <a:pPr algn="ctr"/>
                      <a:r>
                        <a:rPr lang="ru-RU" dirty="0" smtClean="0"/>
                        <a:t>                        13525,4      </a:t>
                      </a:r>
                      <a:r>
                        <a:rPr lang="ru-RU" baseline="0" dirty="0" smtClean="0"/>
                        <a:t> </a:t>
                      </a:r>
                      <a:r>
                        <a:rPr lang="ru-RU" dirty="0" smtClean="0"/>
                        <a:t>     </a:t>
                      </a:r>
                      <a:r>
                        <a:rPr lang="ru-RU" sz="1000" dirty="0" smtClean="0"/>
                        <a:t>тыс.рублей</a:t>
                      </a:r>
                      <a:endParaRPr lang="ru-RU" sz="1000" dirty="0"/>
                    </a:p>
                  </a:txBody>
                  <a:tcPr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41345039"/>
              </p:ext>
            </p:extLst>
          </p:nvPr>
        </p:nvGraphicFramePr>
        <p:xfrm>
          <a:off x="251521" y="1857363"/>
          <a:ext cx="3963290" cy="50250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63290"/>
              </a:tblGrid>
              <a:tr h="732850">
                <a:tc>
                  <a:txBody>
                    <a:bodyPr/>
                    <a:lstStyle/>
                    <a:p>
                      <a:r>
                        <a:rPr lang="ru-RU" dirty="0" smtClean="0"/>
                        <a:t>Налог</a:t>
                      </a:r>
                      <a:r>
                        <a:rPr lang="ru-RU" baseline="0" dirty="0" smtClean="0"/>
                        <a:t> на доходы физических лиц 927,0</a:t>
                      </a:r>
                      <a:endParaRPr lang="ru-RU" dirty="0"/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</a:tr>
              <a:tr h="632349">
                <a:tc>
                  <a:txBody>
                    <a:bodyPr/>
                    <a:lstStyle/>
                    <a:p>
                      <a:r>
                        <a:rPr lang="ru-RU" dirty="0" smtClean="0"/>
                        <a:t>Единый сельскохозяйственный налог</a:t>
                      </a:r>
                      <a:r>
                        <a:rPr lang="ru-RU" baseline="0" dirty="0" smtClean="0"/>
                        <a:t> 495,0</a:t>
                      </a:r>
                      <a:endParaRPr lang="ru-RU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</a:tr>
              <a:tr h="502525">
                <a:tc>
                  <a:txBody>
                    <a:bodyPr/>
                    <a:lstStyle/>
                    <a:p>
                      <a:r>
                        <a:rPr lang="ru-RU" dirty="0" smtClean="0"/>
                        <a:t>Налог на</a:t>
                      </a:r>
                      <a:r>
                        <a:rPr lang="ru-RU" baseline="0" dirty="0" smtClean="0"/>
                        <a:t> имущество 288,0</a:t>
                      </a:r>
                      <a:endParaRPr lang="ru-RU" dirty="0"/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</a:tr>
              <a:tr h="550988">
                <a:tc>
                  <a:txBody>
                    <a:bodyPr/>
                    <a:lstStyle/>
                    <a:p>
                      <a:r>
                        <a:rPr lang="ru-RU" dirty="0" smtClean="0"/>
                        <a:t>Земельный налог 3264,0</a:t>
                      </a:r>
                      <a:endParaRPr lang="ru-RU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</a:tr>
              <a:tr h="584378">
                <a:tc>
                  <a:txBody>
                    <a:bodyPr/>
                    <a:lstStyle/>
                    <a:p>
                      <a:r>
                        <a:rPr lang="ru-RU" dirty="0" smtClean="0"/>
                        <a:t>Госпошлина 3,4</a:t>
                      </a:r>
                      <a:endParaRPr lang="ru-RU" dirty="0"/>
                    </a:p>
                  </a:txBody>
                  <a:tcPr>
                    <a:solidFill>
                      <a:srgbClr val="F4D0CC"/>
                    </a:solidFill>
                  </a:tcPr>
                </a:tc>
              </a:tr>
              <a:tr h="649048">
                <a:tc>
                  <a:txBody>
                    <a:bodyPr/>
                    <a:lstStyle/>
                    <a:p>
                      <a:r>
                        <a:rPr lang="ru-RU" dirty="0" smtClean="0"/>
                        <a:t>Доходы от использования имущества 371,3</a:t>
                      </a:r>
                      <a:endParaRPr lang="ru-RU" dirty="0"/>
                    </a:p>
                  </a:txBody>
                  <a:tcPr>
                    <a:solidFill>
                      <a:srgbClr val="00B0F0"/>
                    </a:solidFill>
                  </a:tcPr>
                </a:tc>
              </a:tr>
              <a:tr h="632349">
                <a:tc>
                  <a:txBody>
                    <a:bodyPr/>
                    <a:lstStyle/>
                    <a:p>
                      <a:r>
                        <a:rPr lang="ru-RU" dirty="0" smtClean="0"/>
                        <a:t>Безвозмездные поступления </a:t>
                      </a:r>
                      <a:r>
                        <a:rPr lang="ru-RU" baseline="0" dirty="0" smtClean="0"/>
                        <a:t>8162,9</a:t>
                      </a:r>
                      <a:endParaRPr lang="ru-RU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</a:tr>
              <a:tr h="732850">
                <a:tc>
                  <a:txBody>
                    <a:bodyPr/>
                    <a:lstStyle/>
                    <a:p>
                      <a:r>
                        <a:rPr lang="ru-RU" dirty="0" smtClean="0"/>
                        <a:t>Иные доходы  13,8</a:t>
                      </a:r>
                    </a:p>
                  </a:txBody>
                  <a:tcPr>
                    <a:solidFill>
                      <a:srgbClr val="C000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6" name="Таблица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47065957"/>
              </p:ext>
            </p:extLst>
          </p:nvPr>
        </p:nvGraphicFramePr>
        <p:xfrm>
          <a:off x="5214942" y="1857362"/>
          <a:ext cx="3533522" cy="487964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33522"/>
              </a:tblGrid>
              <a:tr h="745602">
                <a:tc>
                  <a:txBody>
                    <a:bodyPr/>
                    <a:lstStyle/>
                    <a:p>
                      <a:r>
                        <a:rPr lang="ru-RU" dirty="0" smtClean="0"/>
                        <a:t>Общегосударственные вопросы </a:t>
                      </a:r>
                      <a:r>
                        <a:rPr lang="ru-RU" baseline="0" dirty="0" smtClean="0"/>
                        <a:t> 9407,2</a:t>
                      </a:r>
                      <a:endParaRPr lang="ru-RU" dirty="0"/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</a:tr>
              <a:tr h="682933">
                <a:tc>
                  <a:txBody>
                    <a:bodyPr/>
                    <a:lstStyle/>
                    <a:p>
                      <a:r>
                        <a:rPr lang="ru-RU" dirty="0" smtClean="0"/>
                        <a:t>Национальная оборона 341,8</a:t>
                      </a:r>
                      <a:endParaRPr lang="ru-RU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</a:tr>
              <a:tr h="525143">
                <a:tc>
                  <a:txBody>
                    <a:bodyPr/>
                    <a:lstStyle/>
                    <a:p>
                      <a:r>
                        <a:rPr lang="ru-RU" dirty="0" smtClean="0"/>
                        <a:t>Национальная безопасность 62,0</a:t>
                      </a:r>
                      <a:endParaRPr lang="ru-RU" dirty="0"/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</a:tr>
              <a:tr h="531170">
                <a:tc>
                  <a:txBody>
                    <a:bodyPr/>
                    <a:lstStyle/>
                    <a:p>
                      <a:r>
                        <a:rPr lang="ru-RU" dirty="0" smtClean="0"/>
                        <a:t>Национальная экономика 162,7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</a:tr>
              <a:tr h="674511">
                <a:tc>
                  <a:txBody>
                    <a:bodyPr/>
                    <a:lstStyle/>
                    <a:p>
                      <a:r>
                        <a:rPr lang="ru-RU" dirty="0" smtClean="0"/>
                        <a:t>Жилищно-коммунальное хозяйство 525,9</a:t>
                      </a:r>
                      <a:endParaRPr lang="ru-RU" dirty="0"/>
                    </a:p>
                  </a:txBody>
                  <a:tcPr>
                    <a:solidFill>
                      <a:schemeClr val="tx1"/>
                    </a:solidFill>
                  </a:tcPr>
                </a:tc>
              </a:tr>
              <a:tr h="500511">
                <a:tc>
                  <a:txBody>
                    <a:bodyPr/>
                    <a:lstStyle/>
                    <a:p>
                      <a:r>
                        <a:rPr lang="ru-RU" dirty="0" smtClean="0"/>
                        <a:t>Образование 0,0</a:t>
                      </a:r>
                      <a:endParaRPr lang="ru-RU" dirty="0"/>
                    </a:p>
                  </a:txBody>
                  <a:tcPr>
                    <a:solidFill>
                      <a:srgbClr val="00B0F0"/>
                    </a:solidFill>
                  </a:tcPr>
                </a:tc>
              </a:tr>
              <a:tr h="682933">
                <a:tc>
                  <a:txBody>
                    <a:bodyPr/>
                    <a:lstStyle/>
                    <a:p>
                      <a:r>
                        <a:rPr lang="ru-RU" dirty="0" smtClean="0"/>
                        <a:t>Культура 3025,8</a:t>
                      </a:r>
                      <a:endParaRPr lang="ru-RU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</a:tr>
              <a:tr h="536844">
                <a:tc>
                  <a:txBody>
                    <a:bodyPr/>
                    <a:lstStyle/>
                    <a:p>
                      <a:r>
                        <a:rPr lang="ru-RU" dirty="0" smtClean="0"/>
                        <a:t>Физическая культура 0,0</a:t>
                      </a:r>
                      <a:endParaRPr lang="ru-RU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089804"/>
          </a:xfrm>
          <a:solidFill>
            <a:srgbClr val="0070C0"/>
          </a:solidFill>
        </p:spPr>
        <p:txBody>
          <a:bodyPr>
            <a:normAutofit fontScale="90000"/>
          </a:bodyPr>
          <a:lstStyle/>
          <a:p>
            <a:r>
              <a:rPr lang="ru-RU" sz="3200" dirty="0" smtClean="0">
                <a:latin typeface="+mn-lt"/>
              </a:rPr>
              <a:t>Динамика доходов бюджета Вербовологовского сельского поселения    2024-2028 годы</a:t>
            </a:r>
            <a:endParaRPr lang="ru-RU" sz="3200" dirty="0">
              <a:latin typeface="+mn-lt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27571954"/>
              </p:ext>
            </p:extLst>
          </p:nvPr>
        </p:nvGraphicFramePr>
        <p:xfrm>
          <a:off x="395536" y="1772816"/>
          <a:ext cx="8291264" cy="47525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1187624" y="1412776"/>
            <a:ext cx="7272808" cy="30777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1400" dirty="0" smtClean="0"/>
              <a:t>2024 год факт                        2025г. план       2026 год план      2027 год план       2028 год план</a:t>
            </a:r>
            <a:endParaRPr lang="ru-RU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rgbClr val="002060"/>
          </a:solidFill>
        </p:spPr>
        <p:txBody>
          <a:bodyPr>
            <a:normAutofit fontScale="90000"/>
          </a:bodyPr>
          <a:lstStyle/>
          <a:p>
            <a:r>
              <a:rPr lang="ru-RU" sz="3100" dirty="0" smtClean="0"/>
              <a:t>Налоговые</a:t>
            </a:r>
            <a:r>
              <a:rPr lang="ru-RU" dirty="0" smtClean="0"/>
              <a:t> </a:t>
            </a:r>
            <a:r>
              <a:rPr lang="ru-RU" sz="3100" dirty="0" smtClean="0"/>
              <a:t>и неналоговые доходы местного бюджета</a:t>
            </a:r>
            <a:endParaRPr lang="ru-RU" sz="31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84627032"/>
              </p:ext>
            </p:extLst>
          </p:nvPr>
        </p:nvGraphicFramePr>
        <p:xfrm>
          <a:off x="457200" y="2143115"/>
          <a:ext cx="8229600" cy="431165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7143768" y="1928802"/>
            <a:ext cx="15001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тыс.рублей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080120"/>
          </a:xfrm>
          <a:solidFill>
            <a:srgbClr val="00FF00"/>
          </a:solidFill>
        </p:spPr>
        <p:txBody>
          <a:bodyPr>
            <a:normAutofit fontScale="90000"/>
          </a:bodyPr>
          <a:lstStyle/>
          <a:p>
            <a:r>
              <a:rPr lang="ru-RU" sz="2400" dirty="0" smtClean="0"/>
              <a:t>Расходы местного бюджета ,формируемые в рамках муниципальных программ </a:t>
            </a:r>
            <a:r>
              <a:rPr lang="ru-RU" sz="2400" dirty="0" err="1" smtClean="0"/>
              <a:t>Вербовологовского</a:t>
            </a:r>
            <a:r>
              <a:rPr lang="ru-RU" sz="2400" dirty="0" smtClean="0"/>
              <a:t> сельского поселения и </a:t>
            </a:r>
            <a:r>
              <a:rPr lang="ru-RU" sz="2400" dirty="0" err="1" smtClean="0"/>
              <a:t>непрограммные</a:t>
            </a:r>
            <a:r>
              <a:rPr lang="ru-RU" sz="2400" dirty="0" smtClean="0"/>
              <a:t> расходы</a:t>
            </a: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14422"/>
            <a:ext cx="8229600" cy="5240386"/>
          </a:xfrm>
          <a:solidFill>
            <a:srgbClr val="002060"/>
          </a:solidFill>
        </p:spPr>
        <p:txBody>
          <a:bodyPr/>
          <a:lstStyle/>
          <a:p>
            <a:pPr>
              <a:buNone/>
            </a:pPr>
            <a:r>
              <a:rPr lang="ru-RU" dirty="0" smtClean="0"/>
              <a:t>2025                          2026           2027           2028</a:t>
            </a:r>
            <a:endParaRPr lang="ru-RU" dirty="0"/>
          </a:p>
        </p:txBody>
      </p:sp>
      <p:sp>
        <p:nvSpPr>
          <p:cNvPr id="5" name="Овал 4"/>
          <p:cNvSpPr/>
          <p:nvPr/>
        </p:nvSpPr>
        <p:spPr>
          <a:xfrm>
            <a:off x="785786" y="1988840"/>
            <a:ext cx="1265934" cy="1008112"/>
          </a:xfrm>
          <a:prstGeom prst="ellipse">
            <a:avLst/>
          </a:prstGeom>
          <a:solidFill>
            <a:srgbClr val="C00000"/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16231,1 тыс.рублей</a:t>
            </a:r>
            <a:endParaRPr lang="ru-RU" sz="1600" dirty="0"/>
          </a:p>
        </p:txBody>
      </p:sp>
      <p:sp>
        <p:nvSpPr>
          <p:cNvPr id="6" name="Овал 5"/>
          <p:cNvSpPr/>
          <p:nvPr/>
        </p:nvSpPr>
        <p:spPr>
          <a:xfrm>
            <a:off x="3779912" y="1700808"/>
            <a:ext cx="1368152" cy="1043832"/>
          </a:xfrm>
          <a:prstGeom prst="ellipse">
            <a:avLst/>
          </a:prstGeom>
          <a:solidFill>
            <a:srgbClr val="C00000"/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smtClean="0"/>
              <a:t>15445,3 </a:t>
            </a:r>
            <a:r>
              <a:rPr lang="ru-RU" sz="1600" dirty="0" smtClean="0"/>
              <a:t>тыс. рублей</a:t>
            </a:r>
            <a:endParaRPr lang="ru-RU" sz="1600" dirty="0"/>
          </a:p>
        </p:txBody>
      </p:sp>
      <p:sp>
        <p:nvSpPr>
          <p:cNvPr id="7" name="Овал 6"/>
          <p:cNvSpPr/>
          <p:nvPr/>
        </p:nvSpPr>
        <p:spPr>
          <a:xfrm>
            <a:off x="1763688" y="2744640"/>
            <a:ext cx="1440160" cy="1116408"/>
          </a:xfrm>
          <a:prstGeom prst="ellipse">
            <a:avLst/>
          </a:prstGeom>
          <a:solidFill>
            <a:srgbClr val="00B0F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i="1" dirty="0" smtClean="0"/>
              <a:t>165,6тыс. рублей</a:t>
            </a:r>
            <a:endParaRPr lang="ru-RU" sz="1600" i="1" dirty="0"/>
          </a:p>
        </p:txBody>
      </p:sp>
      <p:sp>
        <p:nvSpPr>
          <p:cNvPr id="8" name="Овал 7"/>
          <p:cNvSpPr/>
          <p:nvPr/>
        </p:nvSpPr>
        <p:spPr>
          <a:xfrm>
            <a:off x="3779913" y="2744640"/>
            <a:ext cx="1368152" cy="1125338"/>
          </a:xfrm>
          <a:prstGeom prst="ellipse">
            <a:avLst/>
          </a:prstGeom>
          <a:solidFill>
            <a:srgbClr val="00B0F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i="1" dirty="0" smtClean="0"/>
              <a:t>431,1 </a:t>
            </a:r>
            <a:r>
              <a:rPr lang="ru-RU" sz="1600" i="1" dirty="0" err="1" smtClean="0"/>
              <a:t>тыс.рублей</a:t>
            </a:r>
            <a:endParaRPr lang="ru-RU" sz="1600" i="1" dirty="0"/>
          </a:p>
        </p:txBody>
      </p:sp>
      <p:sp>
        <p:nvSpPr>
          <p:cNvPr id="10" name="Овал 9"/>
          <p:cNvSpPr/>
          <p:nvPr/>
        </p:nvSpPr>
        <p:spPr>
          <a:xfrm>
            <a:off x="785786" y="4929198"/>
            <a:ext cx="357190" cy="357190"/>
          </a:xfrm>
          <a:prstGeom prst="ellipse">
            <a:avLst/>
          </a:prstGeom>
          <a:solidFill>
            <a:srgbClr val="C0000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0"/>
          <p:cNvSpPr/>
          <p:nvPr/>
        </p:nvSpPr>
        <p:spPr>
          <a:xfrm>
            <a:off x="785786" y="5572140"/>
            <a:ext cx="357190" cy="357190"/>
          </a:xfrm>
          <a:prstGeom prst="ellipse">
            <a:avLst/>
          </a:prstGeom>
          <a:solidFill>
            <a:srgbClr val="00B0F0"/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1214414" y="4786322"/>
            <a:ext cx="6643734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-</a:t>
            </a:r>
            <a:r>
              <a:rPr lang="ru-RU" sz="1600" dirty="0" smtClean="0"/>
              <a:t>расходы местного бюджета ,формируемые в рамках муниципальных программ  </a:t>
            </a:r>
            <a:r>
              <a:rPr lang="ru-RU" sz="1600" dirty="0" err="1" smtClean="0"/>
              <a:t>Вербовологовского</a:t>
            </a:r>
            <a:r>
              <a:rPr lang="ru-RU" sz="1600" dirty="0" smtClean="0"/>
              <a:t> сельского поселения </a:t>
            </a:r>
            <a:endParaRPr lang="ru-RU" sz="1600" dirty="0"/>
          </a:p>
        </p:txBody>
      </p:sp>
      <p:sp>
        <p:nvSpPr>
          <p:cNvPr id="13" name="TextBox 12"/>
          <p:cNvSpPr txBox="1"/>
          <p:nvPr/>
        </p:nvSpPr>
        <p:spPr>
          <a:xfrm>
            <a:off x="1285852" y="5500702"/>
            <a:ext cx="62865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err="1" smtClean="0"/>
              <a:t>Непрограммные</a:t>
            </a:r>
            <a:r>
              <a:rPr lang="ru-RU" dirty="0" smtClean="0"/>
              <a:t> расходы местного бюджета</a:t>
            </a:r>
            <a:endParaRPr lang="ru-RU" dirty="0"/>
          </a:p>
        </p:txBody>
      </p:sp>
      <p:sp>
        <p:nvSpPr>
          <p:cNvPr id="15" name="Овал 14"/>
          <p:cNvSpPr/>
          <p:nvPr/>
        </p:nvSpPr>
        <p:spPr>
          <a:xfrm>
            <a:off x="5248605" y="1853208"/>
            <a:ext cx="1368152" cy="1043832"/>
          </a:xfrm>
          <a:prstGeom prst="ellipse">
            <a:avLst/>
          </a:prstGeom>
          <a:solidFill>
            <a:srgbClr val="C00000"/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12856,0 тыс. рублей</a:t>
            </a:r>
            <a:endParaRPr lang="ru-RU" sz="1600" dirty="0"/>
          </a:p>
        </p:txBody>
      </p:sp>
      <p:sp>
        <p:nvSpPr>
          <p:cNvPr id="16" name="Овал 15"/>
          <p:cNvSpPr/>
          <p:nvPr/>
        </p:nvSpPr>
        <p:spPr>
          <a:xfrm flipH="1">
            <a:off x="6958014" y="1853208"/>
            <a:ext cx="1214386" cy="1043832"/>
          </a:xfrm>
          <a:prstGeom prst="ellipse">
            <a:avLst/>
          </a:prstGeom>
          <a:solidFill>
            <a:srgbClr val="C00000"/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12524,2 </a:t>
            </a:r>
            <a:r>
              <a:rPr lang="ru-RU" sz="1600" dirty="0" err="1" smtClean="0"/>
              <a:t>тыс.рублей</a:t>
            </a:r>
            <a:endParaRPr lang="ru-RU" sz="1600" dirty="0"/>
          </a:p>
        </p:txBody>
      </p:sp>
      <p:sp>
        <p:nvSpPr>
          <p:cNvPr id="17" name="Овал 16"/>
          <p:cNvSpPr/>
          <p:nvPr/>
        </p:nvSpPr>
        <p:spPr>
          <a:xfrm flipH="1">
            <a:off x="5436096" y="3140968"/>
            <a:ext cx="1368152" cy="1296144"/>
          </a:xfrm>
          <a:prstGeom prst="ellipse">
            <a:avLst/>
          </a:prstGeom>
          <a:solidFill>
            <a:srgbClr val="00B0F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i="1" dirty="0" smtClean="0"/>
              <a:t>599,8 тыс. рублей</a:t>
            </a:r>
            <a:endParaRPr lang="ru-RU" sz="1600" i="1" dirty="0"/>
          </a:p>
        </p:txBody>
      </p:sp>
      <p:sp>
        <p:nvSpPr>
          <p:cNvPr id="18" name="Овал 17"/>
          <p:cNvSpPr/>
          <p:nvPr/>
        </p:nvSpPr>
        <p:spPr>
          <a:xfrm flipH="1">
            <a:off x="7164288" y="2897040"/>
            <a:ext cx="1296144" cy="1324048"/>
          </a:xfrm>
          <a:prstGeom prst="ellipse">
            <a:avLst/>
          </a:prstGeom>
          <a:solidFill>
            <a:srgbClr val="00B0F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i="1" dirty="0" smtClean="0"/>
              <a:t>1001,2 тыс.рублей</a:t>
            </a:r>
            <a:endParaRPr lang="ru-RU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0"/>
            <a:ext cx="8401080" cy="928670"/>
          </a:xfrm>
        </p:spPr>
        <p:txBody>
          <a:bodyPr>
            <a:normAutofit/>
          </a:bodyPr>
          <a:lstStyle/>
          <a:p>
            <a:r>
              <a:rPr lang="ru-RU" dirty="0" smtClean="0"/>
              <a:t>Расходы на Культуру</a:t>
            </a:r>
            <a:endParaRPr lang="ru-RU" dirty="0"/>
          </a:p>
        </p:txBody>
      </p:sp>
      <p:pic>
        <p:nvPicPr>
          <p:cNvPr id="4" name="Содержимое 3" descr="i (8)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000760" y="785794"/>
            <a:ext cx="2786082" cy="2214578"/>
          </a:xfrm>
        </p:spPr>
      </p:pic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3529872567"/>
              </p:ext>
            </p:extLst>
          </p:nvPr>
        </p:nvGraphicFramePr>
        <p:xfrm>
          <a:off x="6732240" y="3861048"/>
          <a:ext cx="2197478" cy="25683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Овал 5"/>
          <p:cNvSpPr/>
          <p:nvPr/>
        </p:nvSpPr>
        <p:spPr>
          <a:xfrm>
            <a:off x="428596" y="1071546"/>
            <a:ext cx="142876" cy="14287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571472" y="1000108"/>
            <a:ext cx="5143536" cy="2308324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r>
              <a:rPr lang="ru-RU" dirty="0" smtClean="0"/>
              <a:t>Финансовое обеспечение выполнения  муниципального задания Вербовологовского СДК учреждениями культуры –в 2026 году -    3103,4 </a:t>
            </a:r>
            <a:r>
              <a:rPr lang="ru-RU" dirty="0" err="1" smtClean="0"/>
              <a:t>тыс.рублей</a:t>
            </a:r>
            <a:r>
              <a:rPr lang="ru-RU" dirty="0" smtClean="0"/>
              <a:t>. </a:t>
            </a:r>
            <a:endParaRPr lang="ru-RU" dirty="0"/>
          </a:p>
          <a:p>
            <a:r>
              <a:rPr lang="ru-RU" dirty="0"/>
              <a:t>в </a:t>
            </a:r>
            <a:r>
              <a:rPr lang="ru-RU" dirty="0" smtClean="0"/>
              <a:t>2027 году </a:t>
            </a:r>
            <a:r>
              <a:rPr lang="ru-RU" dirty="0"/>
              <a:t>-    </a:t>
            </a:r>
            <a:r>
              <a:rPr lang="ru-RU" dirty="0" smtClean="0"/>
              <a:t>3025,8 </a:t>
            </a:r>
            <a:r>
              <a:rPr lang="ru-RU" dirty="0"/>
              <a:t>тыс.рублей </a:t>
            </a:r>
          </a:p>
          <a:p>
            <a:endParaRPr lang="ru-RU" dirty="0" smtClean="0"/>
          </a:p>
          <a:p>
            <a:r>
              <a:rPr lang="ru-RU" dirty="0" smtClean="0"/>
              <a:t>в 2028 году </a:t>
            </a:r>
            <a:r>
              <a:rPr lang="ru-RU" dirty="0"/>
              <a:t>-    </a:t>
            </a:r>
            <a:r>
              <a:rPr lang="ru-RU" dirty="0" smtClean="0"/>
              <a:t>13525,4 тыс.рублей</a:t>
            </a:r>
            <a:endParaRPr lang="ru-RU" dirty="0"/>
          </a:p>
          <a:p>
            <a:endParaRPr lang="ru-RU" dirty="0"/>
          </a:p>
        </p:txBody>
      </p:sp>
      <p:sp>
        <p:nvSpPr>
          <p:cNvPr id="8" name="Овал 7"/>
          <p:cNvSpPr/>
          <p:nvPr/>
        </p:nvSpPr>
        <p:spPr>
          <a:xfrm>
            <a:off x="571472" y="3429000"/>
            <a:ext cx="142876" cy="142876"/>
          </a:xfrm>
          <a:prstGeom prst="ellipse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643050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Финансирование мероприятий по развитию жилищно-коммунальной инфраструктуры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571612"/>
            <a:ext cx="8229600" cy="4883196"/>
          </a:xfrm>
          <a:solidFill>
            <a:schemeClr val="accent2">
              <a:lumMod val="75000"/>
            </a:schemeClr>
          </a:solidFill>
        </p:spPr>
        <p:txBody>
          <a:bodyPr>
            <a:normAutofit lnSpcReduction="10000"/>
          </a:bodyPr>
          <a:lstStyle/>
          <a:p>
            <a:pPr>
              <a:buFontTx/>
              <a:buChar char="-"/>
            </a:pPr>
            <a:r>
              <a:rPr lang="ru-RU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2026 год -Благоустройство -1956,2 тыс.руб.,</a:t>
            </a:r>
          </a:p>
          <a:p>
            <a:pPr>
              <a:buFontTx/>
              <a:buChar char="-"/>
            </a:pPr>
            <a:r>
              <a:rPr lang="ru-RU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2027 год -Благоустройство -647,2 тыс.руб.,</a:t>
            </a:r>
          </a:p>
          <a:p>
            <a:pPr>
              <a:buFontTx/>
              <a:buChar char="-"/>
            </a:pPr>
            <a:r>
              <a:rPr lang="ru-RU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2028 год -Благоустройство – 525,9 </a:t>
            </a:r>
            <a:r>
              <a:rPr lang="ru-RU" sz="32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тыс.руб</a:t>
            </a:r>
            <a:r>
              <a:rPr lang="ru-RU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FontTx/>
              <a:buChar char="-"/>
            </a:pPr>
            <a:r>
              <a:rPr lang="ru-RU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 2026 г. запланированы средства на реализацию инициативного проекта по обустройству детской игровой площадки в рамках регионального проекта «Формирование комфортной городской среды»</a:t>
            </a:r>
          </a:p>
          <a:p>
            <a:pPr>
              <a:buFontTx/>
              <a:buChar char="-"/>
            </a:pPr>
            <a:endParaRPr lang="ru-RU" sz="18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Кнопка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>
    <a:txDef>
      <a:spPr>
        <a:solidFill>
          <a:schemeClr val="bg2"/>
        </a:solidFill>
      </a:spPr>
      <a:bodyPr wrap="square" rtlCol="0">
        <a:spAutoFit/>
      </a:bodyPr>
      <a:lstStyle>
        <a:defPPr>
          <a:defRPr dirty="0" smtClean="0"/>
        </a:defPPr>
      </a:lstStyle>
      <a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25329</TotalTime>
  <Words>426</Words>
  <Application>Microsoft Office PowerPoint</Application>
  <PresentationFormat>Экран (4:3)</PresentationFormat>
  <Paragraphs>95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8" baseType="lpstr">
      <vt:lpstr>Arial</vt:lpstr>
      <vt:lpstr>Book Antiqua</vt:lpstr>
      <vt:lpstr>Lucida Sans</vt:lpstr>
      <vt:lpstr>Times New Roman</vt:lpstr>
      <vt:lpstr>Wingdings</vt:lpstr>
      <vt:lpstr>Wingdings 2</vt:lpstr>
      <vt:lpstr>Wingdings 3</vt:lpstr>
      <vt:lpstr>Апекс</vt:lpstr>
      <vt:lpstr>бюджет вербовологовского сельского поселения Дубовского района на 2026 год и на плановый период 2027 и 2028 годов</vt:lpstr>
      <vt:lpstr>Основные параметры местного бюджета на 2026 год</vt:lpstr>
      <vt:lpstr>Основные параметры местного бюджета на плановый период 2027 года</vt:lpstr>
      <vt:lpstr>Основные параметры местного бюджета на плановый период 2028 года</vt:lpstr>
      <vt:lpstr>Динамика доходов бюджета Вербовологовского сельского поселения    2024-2028 годы</vt:lpstr>
      <vt:lpstr>Налоговые и неналоговые доходы местного бюджета</vt:lpstr>
      <vt:lpstr>Расходы местного бюджета ,формируемые в рамках муниципальных программ Вербовологовского сельского поселения и непрограммные расходы</vt:lpstr>
      <vt:lpstr>Расходы на Культуру</vt:lpstr>
      <vt:lpstr>Финансирование мероприятий по развитию жилищно-коммунальной инфраструктуры</vt:lpstr>
      <vt:lpstr>Структура Безвозмездных поступлений (в сопоставимых условиях) в 2025 -2028 годах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Проект бюджета Барабанщиковскго сельского поселения 2016г.</dc:title>
  <dc:creator>1</dc:creator>
  <cp:lastModifiedBy>2</cp:lastModifiedBy>
  <cp:revision>269</cp:revision>
  <dcterms:created xsi:type="dcterms:W3CDTF">2015-12-04T10:25:22Z</dcterms:created>
  <dcterms:modified xsi:type="dcterms:W3CDTF">2026-01-07T18:25:40Z</dcterms:modified>
</cp:coreProperties>
</file>