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60" r:id="rId3"/>
    <p:sldId id="294" r:id="rId4"/>
    <p:sldId id="295" r:id="rId5"/>
    <p:sldId id="261" r:id="rId6"/>
    <p:sldId id="264" r:id="rId7"/>
    <p:sldId id="271" r:id="rId8"/>
    <p:sldId id="273" r:id="rId9"/>
    <p:sldId id="275" r:id="rId10"/>
    <p:sldId id="27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F4D0CC"/>
    <a:srgbClr val="00FF00"/>
    <a:srgbClr val="EE30E5"/>
    <a:srgbClr val="57C7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8" autoAdjust="0"/>
  </p:normalViewPr>
  <p:slideViewPr>
    <p:cSldViewPr>
      <p:cViewPr varScale="1">
        <p:scale>
          <a:sx n="70" d="100"/>
          <a:sy n="70" d="100"/>
        </p:scale>
        <p:origin x="139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1058854235011727E-2"/>
          <c:y val="4.3250455336612426E-2"/>
          <c:w val="0.89209208632121761"/>
          <c:h val="0.88143194527207414"/>
        </c:manualLayout>
      </c:layout>
      <c:bar3D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Собственные доходы</c:v>
                </c:pt>
              </c:strCache>
            </c:strRef>
          </c:tx>
          <c:spPr>
            <a:solidFill>
              <a:srgbClr val="FFFF00"/>
            </a:solidFill>
          </c:spPr>
          <c:invertIfNegative val="1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факт</c:v>
                </c:pt>
                <c:pt idx="1">
                  <c:v>2025 план</c:v>
                </c:pt>
                <c:pt idx="2">
                  <c:v>2026 план</c:v>
                </c:pt>
                <c:pt idx="3">
                  <c:v>2027 план</c:v>
                </c:pt>
                <c:pt idx="4">
                  <c:v>2028 план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3832.2</c:v>
                </c:pt>
                <c:pt idx="1">
                  <c:v>4849.3999999999996</c:v>
                </c:pt>
                <c:pt idx="2">
                  <c:v>5145.2</c:v>
                </c:pt>
                <c:pt idx="3">
                  <c:v>5250.5</c:v>
                </c:pt>
                <c:pt idx="4">
                  <c:v>5354.4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 безвозмездные поступления </c:v>
                </c:pt>
              </c:strCache>
            </c:strRef>
          </c:tx>
          <c:spPr>
            <a:solidFill>
              <a:srgbClr val="00B050"/>
            </a:solidFill>
          </c:spPr>
          <c:invertIfNegative val="1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2024 факт</c:v>
                </c:pt>
                <c:pt idx="1">
                  <c:v>2025 план</c:v>
                </c:pt>
                <c:pt idx="2">
                  <c:v>2026 план</c:v>
                </c:pt>
                <c:pt idx="3">
                  <c:v>2027 план</c:v>
                </c:pt>
                <c:pt idx="4">
                  <c:v>2028 план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9798.5</c:v>
                </c:pt>
                <c:pt idx="1">
                  <c:v>10303.799999999999</c:v>
                </c:pt>
                <c:pt idx="2">
                  <c:v>10297.4</c:v>
                </c:pt>
                <c:pt idx="3">
                  <c:v>8132.7</c:v>
                </c:pt>
                <c:pt idx="4">
                  <c:v>8033.8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</c14:spPr>
              </c14:invertSolidFillFmt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gapDepth val="55"/>
        <c:shape val="cylinder"/>
        <c:axId val="368444128"/>
        <c:axId val="368444520"/>
        <c:axId val="0"/>
      </c:bar3DChart>
      <c:catAx>
        <c:axId val="368444128"/>
        <c:scaling>
          <c:orientation val="minMax"/>
        </c:scaling>
        <c:delete val="1"/>
        <c:axPos val="b"/>
        <c:numFmt formatCode="General" sourceLinked="1"/>
        <c:majorTickMark val="none"/>
        <c:minorTickMark val="cross"/>
        <c:tickLblPos val="none"/>
        <c:crossAx val="368444520"/>
        <c:crosses val="autoZero"/>
        <c:auto val="1"/>
        <c:lblAlgn val="ctr"/>
        <c:lblOffset val="100"/>
        <c:noMultiLvlLbl val="1"/>
      </c:catAx>
      <c:valAx>
        <c:axId val="368444520"/>
        <c:scaling>
          <c:orientation val="minMax"/>
        </c:scaling>
        <c:delete val="0"/>
        <c:axPos val="l"/>
        <c:majorGridlines>
          <c:spPr>
            <a:ln>
              <a:solidFill>
                <a:schemeClr val="accent1"/>
              </a:solidFill>
            </a:ln>
          </c:spPr>
        </c:majorGridlines>
        <c:numFmt formatCode="General" sourceLinked="1"/>
        <c:majorTickMark val="none"/>
        <c:minorTickMark val="cross"/>
        <c:tickLblPos val="nextTo"/>
        <c:crossAx val="36844412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1026818106382816"/>
          <c:y val="2.1777883265495738E-3"/>
          <c:w val="0.28820008625946575"/>
          <c:h val="0.22603296603407702"/>
        </c:manualLayout>
      </c:layout>
      <c:overlay val="1"/>
    </c:legend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view3D>
      <c:rotX val="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ndar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invertIfNegative val="1"/>
          <c:cat>
            <c:strRef>
              <c:f>Лист1!$A$2:$A$6</c:f>
              <c:strCache>
                <c:ptCount val="5"/>
                <c:pt idx="0">
                  <c:v>факт 2024 года</c:v>
                </c:pt>
                <c:pt idx="1">
                  <c:v>план 2025 года</c:v>
                </c:pt>
                <c:pt idx="2">
                  <c:v>план 2026 года</c:v>
                </c:pt>
                <c:pt idx="3">
                  <c:v>план 2027 года</c:v>
                </c:pt>
                <c:pt idx="4">
                  <c:v>план 2028 года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3832.2</c:v>
                </c:pt>
                <c:pt idx="1">
                  <c:v>4849.3999999999996</c:v>
                </c:pt>
                <c:pt idx="2">
                  <c:v>5145.2</c:v>
                </c:pt>
                <c:pt idx="3">
                  <c:v>5250.5</c:v>
                </c:pt>
                <c:pt idx="4">
                  <c:v>5354.4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421823936"/>
        <c:axId val="421824328"/>
        <c:axId val="369714112"/>
      </c:bar3DChart>
      <c:catAx>
        <c:axId val="42182393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421824328"/>
        <c:crosses val="autoZero"/>
        <c:auto val="1"/>
        <c:lblAlgn val="ctr"/>
        <c:lblOffset val="100"/>
        <c:noMultiLvlLbl val="1"/>
      </c:catAx>
      <c:valAx>
        <c:axId val="421824328"/>
        <c:scaling>
          <c:orientation val="minMax"/>
        </c:scaling>
        <c:delete val="0"/>
        <c:axPos val="l"/>
        <c:majorGridlines/>
        <c:title>
          <c:layout/>
          <c:overlay val="0"/>
        </c:title>
        <c:numFmt formatCode="General" sourceLinked="1"/>
        <c:majorTickMark val="none"/>
        <c:minorTickMark val="none"/>
        <c:tickLblPos val="nextTo"/>
        <c:crossAx val="421823936"/>
        <c:crosses val="autoZero"/>
        <c:crossBetween val="between"/>
      </c:valAx>
      <c:serAx>
        <c:axId val="369714112"/>
        <c:scaling>
          <c:orientation val="minMax"/>
        </c:scaling>
        <c:delete val="1"/>
        <c:axPos val="b"/>
        <c:majorTickMark val="out"/>
        <c:minorTickMark val="none"/>
        <c:tickLblPos val="none"/>
        <c:crossAx val="421824328"/>
        <c:crosses val="autoZero"/>
      </c:serAx>
      <c:dTable>
        <c:showHorzBorder val="1"/>
        <c:showVertBorder val="1"/>
        <c:showOutline val="1"/>
        <c:showKeys val="1"/>
      </c:dTable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dLbls>
          <c:showLegendKey val="1"/>
          <c:showVal val="1"/>
          <c:showCatName val="1"/>
          <c:showSerName val="1"/>
          <c:showPercent val="1"/>
          <c:showBubbleSize val="1"/>
          <c:showLeaderLines val="0"/>
        </c:dLbls>
      </c:pie3DChart>
      <c:spPr>
        <a:noFill/>
        <a:ln w="25400">
          <a:noFill/>
        </a:ln>
      </c:spPr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иные межбюджетные трасферты</c:v>
                </c:pt>
              </c:strCache>
            </c:strRef>
          </c:tx>
          <c:invertIfNegative val="1"/>
          <c:cat>
            <c:strRef>
              <c:f>Лист1!$A$2:$A$5</c:f>
              <c:strCache>
                <c:ptCount val="4"/>
                <c:pt idx="0">
                  <c:v>2025год</c:v>
                </c:pt>
                <c:pt idx="1">
                  <c:v>2026год</c:v>
                </c:pt>
                <c:pt idx="2">
                  <c:v>2027год</c:v>
                </c:pt>
                <c:pt idx="3">
                  <c:v>2028год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2568.9</c:v>
                </c:pt>
                <c:pt idx="1">
                  <c:v>162.69999999999999</c:v>
                </c:pt>
                <c:pt idx="2">
                  <c:v>162.69999999999999</c:v>
                </c:pt>
                <c:pt idx="3">
                  <c:v>162.69999999999999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субвенции</c:v>
                </c:pt>
              </c:strCache>
            </c:strRef>
          </c:tx>
          <c:invertIfNegative val="1"/>
          <c:cat>
            <c:strRef>
              <c:f>Лист1!$A$2:$A$5</c:f>
              <c:strCache>
                <c:ptCount val="4"/>
                <c:pt idx="0">
                  <c:v>2025год</c:v>
                </c:pt>
                <c:pt idx="1">
                  <c:v>2026год</c:v>
                </c:pt>
                <c:pt idx="2">
                  <c:v>2027год</c:v>
                </c:pt>
                <c:pt idx="3">
                  <c:v>2028год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165.6</c:v>
                </c:pt>
                <c:pt idx="1">
                  <c:v>198.9</c:v>
                </c:pt>
                <c:pt idx="2">
                  <c:v>205.3</c:v>
                </c:pt>
                <c:pt idx="3">
                  <c:v>212.9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дотации</c:v>
                </c:pt>
              </c:strCache>
            </c:strRef>
          </c:tx>
          <c:invertIfNegative val="1"/>
          <c:cat>
            <c:strRef>
              <c:f>Лист1!$A$2:$A$5</c:f>
              <c:strCache>
                <c:ptCount val="4"/>
                <c:pt idx="0">
                  <c:v>2025год</c:v>
                </c:pt>
                <c:pt idx="1">
                  <c:v>2026год</c:v>
                </c:pt>
                <c:pt idx="2">
                  <c:v>2027год</c:v>
                </c:pt>
                <c:pt idx="3">
                  <c:v>2028год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7569.3</c:v>
                </c:pt>
                <c:pt idx="1">
                  <c:v>9935.7999999999993</c:v>
                </c:pt>
                <c:pt idx="2">
                  <c:v>7764.7</c:v>
                </c:pt>
                <c:pt idx="3">
                  <c:v>7658.2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gapDepth val="95"/>
        <c:shape val="cylinder"/>
        <c:axId val="422577520"/>
        <c:axId val="422578304"/>
        <c:axId val="0"/>
      </c:bar3DChart>
      <c:catAx>
        <c:axId val="42257752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422578304"/>
        <c:crosses val="autoZero"/>
        <c:auto val="1"/>
        <c:lblAlgn val="ctr"/>
        <c:lblOffset val="100"/>
        <c:noMultiLvlLbl val="1"/>
      </c:catAx>
      <c:valAx>
        <c:axId val="422578304"/>
        <c:scaling>
          <c:orientation val="minMax"/>
        </c:scaling>
        <c:delete val="0"/>
        <c:axPos val="l"/>
        <c:majorGridlines/>
        <c:numFmt formatCode="0%" sourceLinked="1"/>
        <c:majorTickMark val="none"/>
        <c:minorTickMark val="none"/>
        <c:tickLblPos val="nextTo"/>
        <c:crossAx val="422577520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zero"/>
    <c:showDLblsOverMax val="1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0.09553</cdr:x>
      <cdr:y>0.90909</cdr:y>
    </cdr:from>
    <cdr:to>
      <cdr:x>0.99006</cdr:x>
      <cdr:y>0.96414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92088" y="4320480"/>
          <a:ext cx="7416771" cy="261610"/>
        </a:xfrm>
        <a:prstGeom xmlns:a="http://schemas.openxmlformats.org/drawingml/2006/main" prst="rect">
          <a:avLst/>
        </a:prstGeom>
        <a:solidFill xmlns:a="http://schemas.openxmlformats.org/drawingml/2006/main">
          <a:srgbClr val="FFFF00"/>
        </a:solidFill>
      </cdr:spPr>
      <cdr:style>
        <a:lnRef xmlns:a="http://schemas.openxmlformats.org/drawingml/2006/main" idx="2">
          <a:schemeClr val="accent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 wrap="square" rtlCol="0">
          <a:spAutoFit/>
        </a:bodyPr>
        <a:lstStyle xmlns:a="http://schemas.openxmlformats.org/drawingml/2006/main"/>
        <a:p xmlns:a="http://schemas.openxmlformats.org/drawingml/2006/main">
          <a:r>
            <a:rPr lang="ru-RU" sz="1100" dirty="0" smtClean="0"/>
            <a:t>    </a:t>
          </a:r>
          <a:endParaRPr lang="ru-RU" sz="11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6344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9007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185247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9571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761324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2944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2888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344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833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700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596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07.01.2026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466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07.01.2026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4738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07.01.2026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6013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725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9372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8971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71480"/>
            <a:ext cx="7772400" cy="5929353"/>
          </a:xfrm>
        </p:spPr>
        <p:txBody>
          <a:bodyPr>
            <a:normAutofit/>
          </a:bodyPr>
          <a:lstStyle/>
          <a:p>
            <a:r>
              <a:rPr lang="ru-RU" dirty="0" smtClean="0"/>
              <a:t>ПРОЕКТ бюджет </a:t>
            </a:r>
            <a:r>
              <a:rPr lang="ru-RU" dirty="0" err="1" smtClean="0"/>
              <a:t>вербовологовского</a:t>
            </a:r>
            <a:r>
              <a:rPr lang="ru-RU" dirty="0" smtClean="0"/>
              <a:t> сельского поселения Дубовского района на </a:t>
            </a:r>
            <a:r>
              <a:rPr lang="ru-RU" dirty="0" smtClean="0"/>
              <a:t>2026 </a:t>
            </a:r>
            <a:r>
              <a:rPr lang="ru-RU" dirty="0" smtClean="0"/>
              <a:t>год и на плановый период </a:t>
            </a:r>
            <a:r>
              <a:rPr lang="ru-RU" dirty="0" smtClean="0"/>
              <a:t>2027 </a:t>
            </a:r>
            <a:r>
              <a:rPr lang="ru-RU" dirty="0" smtClean="0"/>
              <a:t>и </a:t>
            </a:r>
            <a:r>
              <a:rPr lang="ru-RU" dirty="0" smtClean="0"/>
              <a:t>2028 </a:t>
            </a:r>
            <a:r>
              <a:rPr lang="ru-RU" dirty="0" smtClean="0"/>
              <a:t>годов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68658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Структура Безвозмездных поступлений (в сопоставимых условиях) в </a:t>
            </a:r>
            <a:r>
              <a:rPr lang="ru-RU" sz="2800" dirty="0" smtClean="0"/>
              <a:t>2025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-</a:t>
            </a:r>
            <a:r>
              <a:rPr lang="ru-RU" sz="2800" dirty="0" smtClean="0"/>
              <a:t>2028 </a:t>
            </a:r>
            <a:r>
              <a:rPr lang="ru-RU" sz="2800" dirty="0" smtClean="0"/>
              <a:t>годах </a:t>
            </a:r>
            <a:endParaRPr lang="ru-RU" sz="2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0815466"/>
              </p:ext>
            </p:extLst>
          </p:nvPr>
        </p:nvGraphicFramePr>
        <p:xfrm>
          <a:off x="457200" y="1285875"/>
          <a:ext cx="8229600" cy="5168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32614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Основные параметры проекта местного бюджета на </a:t>
            </a:r>
            <a:r>
              <a:rPr lang="ru-RU" sz="2400" dirty="0" smtClean="0"/>
              <a:t>2026 </a:t>
            </a:r>
            <a:r>
              <a:rPr lang="ru-RU" sz="2400" dirty="0" smtClean="0"/>
              <a:t>год</a:t>
            </a:r>
            <a:endParaRPr lang="ru-RU" sz="2400" dirty="0"/>
          </a:p>
        </p:txBody>
      </p:sp>
      <p:graphicFrame>
        <p:nvGraphicFramePr>
          <p:cNvPr id="13" name="Содержимое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3176869"/>
              </p:ext>
            </p:extLst>
          </p:nvPr>
        </p:nvGraphicFramePr>
        <p:xfrm>
          <a:off x="473725" y="1090670"/>
          <a:ext cx="4120309" cy="705079"/>
        </p:xfrm>
        <a:graphic>
          <a:graphicData uri="http://schemas.openxmlformats.org/drawingml/2006/table">
            <a:tbl>
              <a:tblPr/>
              <a:tblGrid>
                <a:gridCol w="4120309"/>
              </a:tblGrid>
              <a:tr h="70507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Доходы проекта бюджета </a:t>
                      </a:r>
                    </a:p>
                    <a:p>
                      <a:pPr algn="ctr"/>
                      <a:r>
                        <a:rPr lang="ru-RU" dirty="0" smtClean="0"/>
                        <a:t>15442,6 </a:t>
                      </a:r>
                      <a:r>
                        <a:rPr lang="ru-RU" dirty="0" err="1" smtClean="0"/>
                        <a:t>тыс.руб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38876"/>
              </p:ext>
            </p:extLst>
          </p:nvPr>
        </p:nvGraphicFramePr>
        <p:xfrm>
          <a:off x="4704202" y="1112704"/>
          <a:ext cx="4087258" cy="694062"/>
        </p:xfrm>
        <a:graphic>
          <a:graphicData uri="http://schemas.openxmlformats.org/drawingml/2006/table">
            <a:tbl>
              <a:tblPr/>
              <a:tblGrid>
                <a:gridCol w="4087258"/>
              </a:tblGrid>
              <a:tr h="69406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Расходы проекта бюджета</a:t>
                      </a:r>
                    </a:p>
                    <a:p>
                      <a:pPr algn="ctr"/>
                      <a:r>
                        <a:rPr lang="ru-RU" dirty="0" smtClean="0"/>
                        <a:t>                         </a:t>
                      </a:r>
                      <a:r>
                        <a:rPr lang="ru-RU" dirty="0" smtClean="0"/>
                        <a:t>15442,6  </a:t>
                      </a:r>
                      <a:r>
                        <a:rPr lang="ru-RU" sz="1000" dirty="0" smtClean="0"/>
                        <a:t>тыс.рублей</a:t>
                      </a:r>
                      <a:endParaRPr lang="ru-RU" sz="1000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5529429"/>
              </p:ext>
            </p:extLst>
          </p:nvPr>
        </p:nvGraphicFramePr>
        <p:xfrm>
          <a:off x="251521" y="1857363"/>
          <a:ext cx="3963290" cy="50238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3290"/>
              </a:tblGrid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</a:t>
                      </a:r>
                      <a:r>
                        <a:rPr lang="ru-RU" baseline="0" dirty="0" smtClean="0"/>
                        <a:t> на доходы физических лиц </a:t>
                      </a:r>
                      <a:r>
                        <a:rPr lang="ru-RU" baseline="0" dirty="0" smtClean="0"/>
                        <a:t>861,4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Единый сельскохозяйственный налог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450,0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0252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 на</a:t>
                      </a:r>
                      <a:r>
                        <a:rPr lang="ru-RU" baseline="0" dirty="0" smtClean="0"/>
                        <a:t> имущество </a:t>
                      </a:r>
                      <a:r>
                        <a:rPr lang="ru-RU" baseline="0" dirty="0" smtClean="0"/>
                        <a:t>283,0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50988">
                <a:tc>
                  <a:txBody>
                    <a:bodyPr/>
                    <a:lstStyle/>
                    <a:p>
                      <a:r>
                        <a:rPr lang="ru-RU" dirty="0" smtClean="0"/>
                        <a:t>Земельный налог </a:t>
                      </a:r>
                      <a:r>
                        <a:rPr lang="ru-RU" dirty="0" smtClean="0"/>
                        <a:t>3199,0</a:t>
                      </a:r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84378">
                <a:tc>
                  <a:txBody>
                    <a:bodyPr/>
                    <a:lstStyle/>
                    <a:p>
                      <a:r>
                        <a:rPr lang="ru-RU" dirty="0" smtClean="0"/>
                        <a:t>Госпошлина </a:t>
                      </a:r>
                      <a:r>
                        <a:rPr lang="ru-RU" dirty="0" smtClean="0"/>
                        <a:t>3,2</a:t>
                      </a:r>
                      <a:endParaRPr lang="ru-RU" dirty="0"/>
                    </a:p>
                  </a:txBody>
                  <a:tcPr>
                    <a:solidFill>
                      <a:srgbClr val="F4D0CC"/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 от использования имущества </a:t>
                      </a:r>
                      <a:r>
                        <a:rPr lang="ru-RU" dirty="0" smtClean="0"/>
                        <a:t>343,3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Безвозмездные поступления 10297,4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Иные доходы  </a:t>
                      </a:r>
                      <a:r>
                        <a:rPr lang="ru-RU" dirty="0" smtClean="0"/>
                        <a:t>5,3</a:t>
                      </a:r>
                      <a:endParaRPr lang="ru-RU" dirty="0" smtClean="0"/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5100426"/>
              </p:ext>
            </p:extLst>
          </p:nvPr>
        </p:nvGraphicFramePr>
        <p:xfrm>
          <a:off x="5214942" y="1857362"/>
          <a:ext cx="3533522" cy="50086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3522"/>
              </a:tblGrid>
              <a:tr h="745602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Общегосударственные вопросы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9434,7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8293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оборона  </a:t>
                      </a:r>
                      <a:r>
                        <a:rPr lang="ru-RU" dirty="0" smtClean="0"/>
                        <a:t>198,7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2514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безопасность </a:t>
                      </a:r>
                      <a:r>
                        <a:rPr lang="ru-RU" dirty="0" smtClean="0"/>
                        <a:t>62,7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410048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экономика </a:t>
                      </a:r>
                      <a:r>
                        <a:rPr lang="ru-RU" dirty="0" smtClean="0"/>
                        <a:t>864,7</a:t>
                      </a:r>
                      <a:endParaRPr lang="ru-RU" dirty="0" smtClean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26950">
                <a:tc>
                  <a:txBody>
                    <a:bodyPr/>
                    <a:lstStyle/>
                    <a:p>
                      <a:r>
                        <a:rPr lang="ru-RU" dirty="0" smtClean="0"/>
                        <a:t>Жилищно-</a:t>
                      </a:r>
                      <a:r>
                        <a:rPr lang="ru-RU" dirty="0" err="1" smtClean="0"/>
                        <a:t>коммунальнжое</a:t>
                      </a:r>
                      <a:r>
                        <a:rPr lang="ru-RU" dirty="0" smtClean="0"/>
                        <a:t> хозяйство </a:t>
                      </a:r>
                      <a:r>
                        <a:rPr lang="ru-RU" dirty="0" smtClean="0"/>
                        <a:t>1567,4</a:t>
                      </a:r>
                      <a:endParaRPr lang="ru-RU" dirty="0"/>
                    </a:p>
                  </a:txBody>
                  <a:tcPr>
                    <a:noFill/>
                  </a:tcPr>
                </a:tc>
              </a:tr>
              <a:tr h="621501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5,0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11058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3113,4</a:t>
                      </a:r>
                      <a:endParaRPr lang="ru-RU" baseline="0" dirty="0" smtClean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319050">
                <a:tc>
                  <a:txBody>
                    <a:bodyPr/>
                    <a:lstStyle/>
                    <a:p>
                      <a:r>
                        <a:rPr lang="ru-RU" dirty="0" smtClean="0"/>
                        <a:t>Социальная политика </a:t>
                      </a:r>
                      <a:r>
                        <a:rPr lang="ru-RU" dirty="0" smtClean="0"/>
                        <a:t>146,0</a:t>
                      </a:r>
                      <a:endParaRPr lang="ru-RU" dirty="0"/>
                    </a:p>
                  </a:txBody>
                  <a:tcP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  <a:tr h="536844"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Физическая культура  50,0</a:t>
                      </a:r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32614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Основные параметры проекта местного бюджета на плановый период </a:t>
            </a:r>
            <a:r>
              <a:rPr lang="ru-RU" sz="2400" dirty="0" smtClean="0"/>
              <a:t>2027 </a:t>
            </a:r>
            <a:r>
              <a:rPr lang="ru-RU" sz="2400" dirty="0" smtClean="0"/>
              <a:t>года</a:t>
            </a:r>
            <a:endParaRPr lang="ru-RU" sz="2400" dirty="0"/>
          </a:p>
        </p:txBody>
      </p:sp>
      <p:graphicFrame>
        <p:nvGraphicFramePr>
          <p:cNvPr id="13" name="Содержимое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2515782"/>
              </p:ext>
            </p:extLst>
          </p:nvPr>
        </p:nvGraphicFramePr>
        <p:xfrm>
          <a:off x="473725" y="1090670"/>
          <a:ext cx="4120309" cy="705079"/>
        </p:xfrm>
        <a:graphic>
          <a:graphicData uri="http://schemas.openxmlformats.org/drawingml/2006/table">
            <a:tbl>
              <a:tblPr/>
              <a:tblGrid>
                <a:gridCol w="4120309"/>
              </a:tblGrid>
              <a:tr h="70507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Доходы проекта бюджета на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2027 </a:t>
                      </a:r>
                      <a:r>
                        <a:rPr lang="ru-RU" baseline="0" dirty="0" smtClean="0"/>
                        <a:t>год </a:t>
                      </a:r>
                      <a:r>
                        <a:rPr lang="ru-RU" baseline="0" dirty="0" smtClean="0"/>
                        <a:t>13383,2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5376743"/>
              </p:ext>
            </p:extLst>
          </p:nvPr>
        </p:nvGraphicFramePr>
        <p:xfrm>
          <a:off x="4704202" y="1112704"/>
          <a:ext cx="4087258" cy="694062"/>
        </p:xfrm>
        <a:graphic>
          <a:graphicData uri="http://schemas.openxmlformats.org/drawingml/2006/table">
            <a:tbl>
              <a:tblPr/>
              <a:tblGrid>
                <a:gridCol w="4087258"/>
              </a:tblGrid>
              <a:tr h="69406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Расходы проекта бюджета на </a:t>
                      </a:r>
                      <a:r>
                        <a:rPr lang="ru-RU" dirty="0" smtClean="0"/>
                        <a:t>2027 </a:t>
                      </a:r>
                      <a:r>
                        <a:rPr lang="ru-RU" dirty="0" smtClean="0"/>
                        <a:t>год </a:t>
                      </a:r>
                      <a:r>
                        <a:rPr lang="ru-RU" dirty="0" smtClean="0"/>
                        <a:t>13383,2   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     </a:t>
                      </a:r>
                      <a:r>
                        <a:rPr lang="ru-RU" sz="1000" dirty="0" smtClean="0"/>
                        <a:t>тыс.рублей</a:t>
                      </a:r>
                      <a:endParaRPr lang="ru-RU" sz="1000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2183502"/>
              </p:ext>
            </p:extLst>
          </p:nvPr>
        </p:nvGraphicFramePr>
        <p:xfrm>
          <a:off x="251521" y="1857363"/>
          <a:ext cx="3963290" cy="50238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3290"/>
              </a:tblGrid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</a:t>
                      </a:r>
                      <a:r>
                        <a:rPr lang="ru-RU" baseline="0" dirty="0" smtClean="0"/>
                        <a:t> на доходы физических лиц </a:t>
                      </a:r>
                      <a:r>
                        <a:rPr lang="ru-RU" baseline="0" dirty="0" smtClean="0"/>
                        <a:t>896,7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Единый сельскохозяйственный налог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470,0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0252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 на</a:t>
                      </a:r>
                      <a:r>
                        <a:rPr lang="ru-RU" baseline="0" dirty="0" smtClean="0"/>
                        <a:t> имущество </a:t>
                      </a:r>
                      <a:r>
                        <a:rPr lang="ru-RU" baseline="0" dirty="0" smtClean="0"/>
                        <a:t>286,0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50988">
                <a:tc>
                  <a:txBody>
                    <a:bodyPr/>
                    <a:lstStyle/>
                    <a:p>
                      <a:r>
                        <a:rPr lang="ru-RU" dirty="0" smtClean="0"/>
                        <a:t>Земельный налог </a:t>
                      </a:r>
                      <a:r>
                        <a:rPr lang="ru-RU" dirty="0" smtClean="0"/>
                        <a:t>3232,0</a:t>
                      </a:r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84378">
                <a:tc>
                  <a:txBody>
                    <a:bodyPr/>
                    <a:lstStyle/>
                    <a:p>
                      <a:r>
                        <a:rPr lang="ru-RU" dirty="0" smtClean="0"/>
                        <a:t>Госпошлина </a:t>
                      </a:r>
                      <a:r>
                        <a:rPr lang="ru-RU" dirty="0" smtClean="0"/>
                        <a:t>3,3</a:t>
                      </a:r>
                      <a:endParaRPr lang="ru-RU" dirty="0"/>
                    </a:p>
                  </a:txBody>
                  <a:tcPr>
                    <a:solidFill>
                      <a:srgbClr val="F4D0CC"/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 от использования имущества </a:t>
                      </a:r>
                      <a:r>
                        <a:rPr lang="ru-RU" dirty="0" smtClean="0"/>
                        <a:t>357,0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Безвозмездные поступления 8132,7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Иные доходы  </a:t>
                      </a:r>
                      <a:r>
                        <a:rPr lang="ru-RU" dirty="0" smtClean="0"/>
                        <a:t>5,5</a:t>
                      </a:r>
                      <a:endParaRPr lang="ru-RU" dirty="0" smtClean="0"/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1646373"/>
              </p:ext>
            </p:extLst>
          </p:nvPr>
        </p:nvGraphicFramePr>
        <p:xfrm>
          <a:off x="5214942" y="1857362"/>
          <a:ext cx="3533522" cy="49945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3522"/>
              </a:tblGrid>
              <a:tr h="745602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Общегосударственные вопросы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9280,2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8293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оборона  </a:t>
                      </a:r>
                      <a:r>
                        <a:rPr lang="ru-RU" dirty="0" smtClean="0"/>
                        <a:t>205,1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2514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безопасность </a:t>
                      </a:r>
                    </a:p>
                    <a:p>
                      <a:r>
                        <a:rPr lang="ru-RU" dirty="0" smtClean="0"/>
                        <a:t>62,0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3117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экономика 162,7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674511">
                <a:tc>
                  <a:txBody>
                    <a:bodyPr/>
                    <a:lstStyle/>
                    <a:p>
                      <a:r>
                        <a:rPr lang="ru-RU" dirty="0" smtClean="0"/>
                        <a:t>Жилищно-коммунальное хозяйство </a:t>
                      </a:r>
                      <a:r>
                        <a:rPr lang="ru-RU" dirty="0" smtClean="0"/>
                        <a:t>647,4</a:t>
                      </a:r>
                      <a:endParaRPr lang="ru-RU" dirty="0"/>
                    </a:p>
                  </a:txBody>
                  <a:tcPr>
                    <a:solidFill>
                      <a:srgbClr val="F4D0CC"/>
                    </a:solidFill>
                  </a:tcPr>
                </a:tc>
              </a:tr>
              <a:tr h="500511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  0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682933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  </a:t>
                      </a:r>
                      <a:r>
                        <a:rPr lang="ru-RU" dirty="0" smtClean="0"/>
                        <a:t>3025,8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536844"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Физическая культура  0,0</a:t>
                      </a:r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32614"/>
          </a:xfrm>
          <a:solidFill>
            <a:srgbClr val="FFC000"/>
          </a:solidFill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Основные параметры проекта местного бюджета на плановый период </a:t>
            </a:r>
            <a:r>
              <a:rPr lang="ru-RU" sz="2400" dirty="0" smtClean="0"/>
              <a:t>2028 </a:t>
            </a:r>
            <a:r>
              <a:rPr lang="ru-RU" sz="2400" dirty="0" smtClean="0"/>
              <a:t>года</a:t>
            </a:r>
            <a:endParaRPr lang="ru-RU" sz="2400" dirty="0"/>
          </a:p>
        </p:txBody>
      </p:sp>
      <p:graphicFrame>
        <p:nvGraphicFramePr>
          <p:cNvPr id="13" name="Содержимое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7610597"/>
              </p:ext>
            </p:extLst>
          </p:nvPr>
        </p:nvGraphicFramePr>
        <p:xfrm>
          <a:off x="473725" y="1090670"/>
          <a:ext cx="4120309" cy="705079"/>
        </p:xfrm>
        <a:graphic>
          <a:graphicData uri="http://schemas.openxmlformats.org/drawingml/2006/table">
            <a:tbl>
              <a:tblPr/>
              <a:tblGrid>
                <a:gridCol w="4120309"/>
              </a:tblGrid>
              <a:tr h="70507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Доходы проекта бюджета на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2028 </a:t>
                      </a:r>
                      <a:r>
                        <a:rPr lang="ru-RU" baseline="0" dirty="0" smtClean="0"/>
                        <a:t>год </a:t>
                      </a:r>
                      <a:r>
                        <a:rPr lang="ru-RU" baseline="0" dirty="0" smtClean="0"/>
                        <a:t>13388,2 </a:t>
                      </a:r>
                      <a:r>
                        <a:rPr lang="ru-RU" baseline="0" dirty="0" err="1" smtClean="0"/>
                        <a:t>тыс.руб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5352403"/>
              </p:ext>
            </p:extLst>
          </p:nvPr>
        </p:nvGraphicFramePr>
        <p:xfrm>
          <a:off x="4704202" y="1112704"/>
          <a:ext cx="4087258" cy="694062"/>
        </p:xfrm>
        <a:graphic>
          <a:graphicData uri="http://schemas.openxmlformats.org/drawingml/2006/table">
            <a:tbl>
              <a:tblPr/>
              <a:tblGrid>
                <a:gridCol w="4087258"/>
              </a:tblGrid>
              <a:tr h="69406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Расходы проекта бюджета на </a:t>
                      </a:r>
                      <a:r>
                        <a:rPr lang="ru-RU" dirty="0" smtClean="0"/>
                        <a:t>2028 </a:t>
                      </a:r>
                      <a:r>
                        <a:rPr lang="ru-RU" dirty="0" smtClean="0"/>
                        <a:t>год </a:t>
                      </a:r>
                      <a:r>
                        <a:rPr lang="ru-RU" dirty="0" smtClean="0"/>
                        <a:t>13388,2     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     </a:t>
                      </a:r>
                      <a:r>
                        <a:rPr lang="ru-RU" sz="1000" dirty="0" smtClean="0"/>
                        <a:t>тыс.рублей</a:t>
                      </a:r>
                      <a:endParaRPr lang="ru-RU" sz="1000" dirty="0"/>
                    </a:p>
                  </a:txBody>
                  <a:tcPr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4195275"/>
              </p:ext>
            </p:extLst>
          </p:nvPr>
        </p:nvGraphicFramePr>
        <p:xfrm>
          <a:off x="251521" y="1857363"/>
          <a:ext cx="3963290" cy="50327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3290"/>
              </a:tblGrid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</a:t>
                      </a:r>
                      <a:r>
                        <a:rPr lang="ru-RU" baseline="0" dirty="0" smtClean="0"/>
                        <a:t> на доходы физических лиц </a:t>
                      </a:r>
                      <a:r>
                        <a:rPr lang="ru-RU" baseline="0" dirty="0" smtClean="0"/>
                        <a:t>927,0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Единый сельскохозяйственный налог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495,0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02525">
                <a:tc>
                  <a:txBody>
                    <a:bodyPr/>
                    <a:lstStyle/>
                    <a:p>
                      <a:r>
                        <a:rPr lang="ru-RU" dirty="0" smtClean="0"/>
                        <a:t>Налог на</a:t>
                      </a:r>
                      <a:r>
                        <a:rPr lang="ru-RU" baseline="0" dirty="0" smtClean="0"/>
                        <a:t> имущество </a:t>
                      </a:r>
                      <a:r>
                        <a:rPr lang="ru-RU" baseline="0" dirty="0" smtClean="0"/>
                        <a:t>288,0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50988">
                <a:tc>
                  <a:txBody>
                    <a:bodyPr/>
                    <a:lstStyle/>
                    <a:p>
                      <a:r>
                        <a:rPr lang="ru-RU" dirty="0" smtClean="0"/>
                        <a:t>Земельный налог </a:t>
                      </a:r>
                      <a:r>
                        <a:rPr lang="ru-RU" dirty="0" smtClean="0"/>
                        <a:t>3264,0</a:t>
                      </a:r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584378">
                <a:tc>
                  <a:txBody>
                    <a:bodyPr/>
                    <a:lstStyle/>
                    <a:p>
                      <a:r>
                        <a:rPr lang="ru-RU" dirty="0" smtClean="0"/>
                        <a:t>Госпошлина </a:t>
                      </a:r>
                      <a:r>
                        <a:rPr lang="ru-RU" dirty="0" smtClean="0"/>
                        <a:t>3,4</a:t>
                      </a:r>
                      <a:endParaRPr lang="ru-RU" dirty="0"/>
                    </a:p>
                  </a:txBody>
                  <a:tcPr>
                    <a:solidFill>
                      <a:srgbClr val="F4D0CC"/>
                    </a:solidFill>
                  </a:tcPr>
                </a:tc>
              </a:tr>
              <a:tr h="649048">
                <a:tc>
                  <a:txBody>
                    <a:bodyPr/>
                    <a:lstStyle/>
                    <a:p>
                      <a:r>
                        <a:rPr lang="ru-RU" dirty="0" smtClean="0"/>
                        <a:t>Доходы от использования имущества </a:t>
                      </a:r>
                      <a:r>
                        <a:rPr lang="ru-RU" dirty="0" smtClean="0"/>
                        <a:t>371,3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632349">
                <a:tc>
                  <a:txBody>
                    <a:bodyPr/>
                    <a:lstStyle/>
                    <a:p>
                      <a:r>
                        <a:rPr lang="ru-RU" dirty="0" smtClean="0"/>
                        <a:t>Безвозмездные поступления </a:t>
                      </a:r>
                      <a:r>
                        <a:rPr lang="ru-RU" baseline="0" dirty="0" smtClean="0"/>
                        <a:t>8033,8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732850">
                <a:tc>
                  <a:txBody>
                    <a:bodyPr/>
                    <a:lstStyle/>
                    <a:p>
                      <a:r>
                        <a:rPr lang="ru-RU" dirty="0" smtClean="0"/>
                        <a:t>Иные доходы  </a:t>
                      </a:r>
                      <a:r>
                        <a:rPr lang="ru-RU" dirty="0" smtClean="0"/>
                        <a:t>5,7</a:t>
                      </a:r>
                      <a:endParaRPr lang="ru-RU" dirty="0" smtClean="0"/>
                    </a:p>
                  </a:txBody>
                  <a:tcPr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6755526"/>
              </p:ext>
            </p:extLst>
          </p:nvPr>
        </p:nvGraphicFramePr>
        <p:xfrm>
          <a:off x="5214942" y="1857362"/>
          <a:ext cx="3533522" cy="49945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3522"/>
              </a:tblGrid>
              <a:tr h="745602">
                <a:tc>
                  <a:txBody>
                    <a:bodyPr/>
                    <a:lstStyle/>
                    <a:p>
                      <a:r>
                        <a:rPr lang="ru-RU" dirty="0" smtClean="0"/>
                        <a:t>Общегосударственные вопросы 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smtClean="0"/>
                        <a:t>9398,7</a:t>
                      </a:r>
                      <a:endParaRPr lang="ru-RU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8293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оборона </a:t>
                      </a:r>
                      <a:r>
                        <a:rPr lang="ru-RU" dirty="0" smtClean="0"/>
                        <a:t>212,7</a:t>
                      </a:r>
                      <a:endParaRPr lang="ru-RU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  <a:tr h="525143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безопасность </a:t>
                      </a:r>
                      <a:r>
                        <a:rPr lang="ru-RU" dirty="0" smtClean="0"/>
                        <a:t>62,0</a:t>
                      </a:r>
                      <a:endParaRPr lang="ru-RU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31170">
                <a:tc>
                  <a:txBody>
                    <a:bodyPr/>
                    <a:lstStyle/>
                    <a:p>
                      <a:r>
                        <a:rPr lang="ru-RU" dirty="0" smtClean="0"/>
                        <a:t>Национальная экономика 162,7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  <a:tr h="674511">
                <a:tc>
                  <a:txBody>
                    <a:bodyPr/>
                    <a:lstStyle/>
                    <a:p>
                      <a:r>
                        <a:rPr lang="ru-RU" dirty="0" smtClean="0"/>
                        <a:t>Жилищно-коммунальное хозяйство </a:t>
                      </a:r>
                      <a:r>
                        <a:rPr lang="ru-RU" dirty="0" smtClean="0"/>
                        <a:t>526,3</a:t>
                      </a:r>
                      <a:endParaRPr lang="ru-RU" dirty="0"/>
                    </a:p>
                  </a:txBody>
                  <a:tcPr>
                    <a:solidFill>
                      <a:srgbClr val="FF99FF"/>
                    </a:solidFill>
                  </a:tcPr>
                </a:tc>
              </a:tr>
              <a:tr h="500511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 0,0</a:t>
                      </a:r>
                      <a:endParaRPr lang="ru-RU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682933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Культура </a:t>
                      </a:r>
                      <a:r>
                        <a:rPr lang="ru-RU" dirty="0" smtClean="0"/>
                        <a:t>3025,8</a:t>
                      </a:r>
                      <a:endParaRPr lang="ru-RU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536844">
                <a:tc>
                  <a:txBody>
                    <a:bodyPr/>
                    <a:lstStyle/>
                    <a:p>
                      <a:r>
                        <a:rPr lang="ru-RU" dirty="0" smtClean="0"/>
                        <a:t>Физическая культура 0,0</a:t>
                      </a:r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8980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latin typeface="+mn-lt"/>
              </a:rPr>
              <a:t>Динамика доходов проекта бюджета Вербовологовского сельского поселения    </a:t>
            </a:r>
            <a:r>
              <a:rPr lang="ru-RU" sz="2400" dirty="0" smtClean="0">
                <a:latin typeface="+mn-lt"/>
              </a:rPr>
              <a:t>2024-2028 </a:t>
            </a:r>
            <a:r>
              <a:rPr lang="ru-RU" sz="2400" dirty="0" smtClean="0">
                <a:latin typeface="+mn-lt"/>
              </a:rPr>
              <a:t>годы</a:t>
            </a:r>
            <a:endParaRPr lang="ru-RU" sz="2400" dirty="0">
              <a:latin typeface="+mn-lt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614453"/>
              </p:ext>
            </p:extLst>
          </p:nvPr>
        </p:nvGraphicFramePr>
        <p:xfrm>
          <a:off x="395536" y="1772816"/>
          <a:ext cx="8291264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187624" y="1412776"/>
            <a:ext cx="7499176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400" dirty="0" smtClean="0"/>
              <a:t>2024 </a:t>
            </a:r>
            <a:r>
              <a:rPr lang="ru-RU" sz="1400" dirty="0" smtClean="0"/>
              <a:t>год факт                 </a:t>
            </a:r>
            <a:r>
              <a:rPr lang="ru-RU" sz="1400" dirty="0" smtClean="0"/>
              <a:t>2025г</a:t>
            </a:r>
            <a:r>
              <a:rPr lang="ru-RU" sz="1400" dirty="0" smtClean="0"/>
              <a:t>. </a:t>
            </a:r>
            <a:r>
              <a:rPr lang="ru-RU" sz="1400" dirty="0" smtClean="0"/>
              <a:t>план       2026 </a:t>
            </a:r>
            <a:r>
              <a:rPr lang="ru-RU" sz="1400" dirty="0" smtClean="0"/>
              <a:t>г план      </a:t>
            </a:r>
            <a:r>
              <a:rPr lang="ru-RU" sz="1400" dirty="0" smtClean="0"/>
              <a:t>2027 </a:t>
            </a:r>
            <a:r>
              <a:rPr lang="ru-RU" sz="1400" dirty="0" smtClean="0"/>
              <a:t>г план       </a:t>
            </a:r>
            <a:r>
              <a:rPr lang="ru-RU" sz="1400" dirty="0" smtClean="0"/>
              <a:t>2028 </a:t>
            </a:r>
            <a:r>
              <a:rPr lang="ru-RU" sz="1400" dirty="0" smtClean="0"/>
              <a:t>г план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>
            <a:normAutofit fontScale="90000"/>
          </a:bodyPr>
          <a:lstStyle/>
          <a:p>
            <a:r>
              <a:rPr lang="ru-RU" sz="3100" dirty="0" smtClean="0"/>
              <a:t>Налоговые</a:t>
            </a:r>
            <a:r>
              <a:rPr lang="ru-RU" dirty="0" smtClean="0"/>
              <a:t> </a:t>
            </a:r>
            <a:r>
              <a:rPr lang="ru-RU" sz="3100" dirty="0" smtClean="0"/>
              <a:t>и неналоговые доходы проекта местного бюджета</a:t>
            </a:r>
            <a:endParaRPr lang="ru-RU" sz="31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6041735"/>
              </p:ext>
            </p:extLst>
          </p:nvPr>
        </p:nvGraphicFramePr>
        <p:xfrm>
          <a:off x="457200" y="2143115"/>
          <a:ext cx="8229600" cy="43116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143768" y="1928802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тыс.рублей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80120"/>
          </a:xfrm>
          <a:solidFill>
            <a:srgbClr val="00FF00"/>
          </a:solidFill>
        </p:spPr>
        <p:txBody>
          <a:bodyPr>
            <a:normAutofit fontScale="90000"/>
          </a:bodyPr>
          <a:lstStyle/>
          <a:p>
            <a:r>
              <a:rPr lang="ru-RU" sz="2400" dirty="0" smtClean="0"/>
              <a:t>Расходы проекта местного бюджета ,формируемые в рамках муниципальных программ Вербовологовского сельского поселения и непрограммные расходы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40386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>
              <a:buNone/>
            </a:pPr>
            <a:r>
              <a:rPr lang="ru-RU" dirty="0" smtClean="0"/>
              <a:t>               </a:t>
            </a:r>
            <a:r>
              <a:rPr lang="ru-RU" dirty="0" smtClean="0"/>
              <a:t>2025                              2026               2027           2028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683568" y="1988840"/>
            <a:ext cx="1368152" cy="1008112"/>
          </a:xfrm>
          <a:prstGeom prst="ellipse">
            <a:avLst/>
          </a:prstGeom>
          <a:solidFill>
            <a:srgbClr val="C00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/>
              <a:t>16231,1 </a:t>
            </a:r>
            <a:r>
              <a:rPr lang="ru-RU" sz="1600" dirty="0" smtClean="0"/>
              <a:t>тыс.рублей</a:t>
            </a:r>
            <a:endParaRPr lang="ru-RU" sz="1600" dirty="0"/>
          </a:p>
        </p:txBody>
      </p:sp>
      <p:sp>
        <p:nvSpPr>
          <p:cNvPr id="6" name="Овал 5"/>
          <p:cNvSpPr/>
          <p:nvPr/>
        </p:nvSpPr>
        <p:spPr>
          <a:xfrm>
            <a:off x="3779912" y="1700808"/>
            <a:ext cx="1368152" cy="1043832"/>
          </a:xfrm>
          <a:prstGeom prst="ellipse">
            <a:avLst/>
          </a:prstGeom>
          <a:solidFill>
            <a:srgbClr val="C00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15069,2 </a:t>
            </a:r>
            <a:r>
              <a:rPr lang="ru-RU" sz="1600" dirty="0" smtClean="0"/>
              <a:t>тыс. рублей</a:t>
            </a:r>
            <a:endParaRPr lang="ru-RU" sz="1600" dirty="0"/>
          </a:p>
        </p:txBody>
      </p:sp>
      <p:sp>
        <p:nvSpPr>
          <p:cNvPr id="7" name="Овал 6"/>
          <p:cNvSpPr/>
          <p:nvPr/>
        </p:nvSpPr>
        <p:spPr>
          <a:xfrm>
            <a:off x="1763688" y="2744640"/>
            <a:ext cx="1440160" cy="1116408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i="1" dirty="0" smtClean="0"/>
              <a:t>165,6 </a:t>
            </a:r>
            <a:r>
              <a:rPr lang="ru-RU" sz="1600" i="1" dirty="0" smtClean="0"/>
              <a:t>тыс. рублей</a:t>
            </a:r>
            <a:endParaRPr lang="ru-RU" sz="1600" i="1" dirty="0"/>
          </a:p>
        </p:txBody>
      </p:sp>
      <p:sp>
        <p:nvSpPr>
          <p:cNvPr id="8" name="Овал 7"/>
          <p:cNvSpPr/>
          <p:nvPr/>
        </p:nvSpPr>
        <p:spPr>
          <a:xfrm>
            <a:off x="3779913" y="2744640"/>
            <a:ext cx="1368152" cy="1125338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i="1" dirty="0" smtClean="0"/>
              <a:t>373,4 </a:t>
            </a:r>
            <a:r>
              <a:rPr lang="ru-RU" sz="1600" i="1" dirty="0" err="1" smtClean="0"/>
              <a:t>тыс.рублей</a:t>
            </a:r>
            <a:endParaRPr lang="ru-RU" sz="1600" i="1" dirty="0"/>
          </a:p>
        </p:txBody>
      </p:sp>
      <p:sp>
        <p:nvSpPr>
          <p:cNvPr id="10" name="Овал 9"/>
          <p:cNvSpPr/>
          <p:nvPr/>
        </p:nvSpPr>
        <p:spPr>
          <a:xfrm>
            <a:off x="785786" y="4929198"/>
            <a:ext cx="357190" cy="357190"/>
          </a:xfrm>
          <a:prstGeom prst="ellipse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785786" y="5572140"/>
            <a:ext cx="357190" cy="357190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1214414" y="4786322"/>
            <a:ext cx="664373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местного бюджета ,формируемые в рамках муниципальных программ 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Вербовологовского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сельского поселения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85852" y="5500702"/>
            <a:ext cx="62865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Непрограммные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расходы местного бюджета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5248605" y="1853208"/>
            <a:ext cx="1368152" cy="1043832"/>
          </a:xfrm>
          <a:prstGeom prst="ellipse">
            <a:avLst/>
          </a:prstGeom>
          <a:solidFill>
            <a:srgbClr val="C00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12848,4 </a:t>
            </a:r>
            <a:r>
              <a:rPr lang="ru-RU" sz="1600" dirty="0" smtClean="0"/>
              <a:t>тыс. рублей</a:t>
            </a:r>
            <a:endParaRPr lang="ru-RU" sz="1600" dirty="0"/>
          </a:p>
        </p:txBody>
      </p:sp>
      <p:sp>
        <p:nvSpPr>
          <p:cNvPr id="16" name="Овал 15"/>
          <p:cNvSpPr/>
          <p:nvPr/>
        </p:nvSpPr>
        <p:spPr>
          <a:xfrm flipH="1">
            <a:off x="6958014" y="1853208"/>
            <a:ext cx="1214386" cy="1043832"/>
          </a:xfrm>
          <a:prstGeom prst="ellipse">
            <a:avLst/>
          </a:prstGeom>
          <a:solidFill>
            <a:srgbClr val="C00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12729,2 </a:t>
            </a:r>
            <a:r>
              <a:rPr lang="ru-RU" sz="1600" dirty="0" smtClean="0"/>
              <a:t>тыс.рублей</a:t>
            </a:r>
            <a:endParaRPr lang="ru-RU" sz="1600" dirty="0"/>
          </a:p>
        </p:txBody>
      </p:sp>
      <p:sp>
        <p:nvSpPr>
          <p:cNvPr id="17" name="Овал 16"/>
          <p:cNvSpPr/>
          <p:nvPr/>
        </p:nvSpPr>
        <p:spPr>
          <a:xfrm flipH="1">
            <a:off x="5436096" y="3140968"/>
            <a:ext cx="1368152" cy="1296144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i="1" dirty="0" smtClean="0"/>
              <a:t>534,8 </a:t>
            </a:r>
            <a:r>
              <a:rPr lang="ru-RU" sz="1600" i="1" dirty="0" smtClean="0"/>
              <a:t>тыс. рублей</a:t>
            </a:r>
            <a:endParaRPr lang="ru-RU" sz="1600" i="1" dirty="0"/>
          </a:p>
        </p:txBody>
      </p:sp>
      <p:sp>
        <p:nvSpPr>
          <p:cNvPr id="18" name="Овал 17"/>
          <p:cNvSpPr/>
          <p:nvPr/>
        </p:nvSpPr>
        <p:spPr>
          <a:xfrm flipH="1">
            <a:off x="7164288" y="2897040"/>
            <a:ext cx="1296144" cy="1324048"/>
          </a:xfrm>
          <a:prstGeom prst="ellipse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i="1" dirty="0" smtClean="0"/>
              <a:t>659,0 </a:t>
            </a:r>
            <a:r>
              <a:rPr lang="ru-RU" i="1" dirty="0" smtClean="0"/>
              <a:t>тыс.рублей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8401080" cy="928670"/>
          </a:xfrm>
        </p:spPr>
        <p:txBody>
          <a:bodyPr>
            <a:normAutofit/>
          </a:bodyPr>
          <a:lstStyle/>
          <a:p>
            <a:r>
              <a:rPr lang="ru-RU" dirty="0" smtClean="0"/>
              <a:t>Расходы на Культуру</a:t>
            </a:r>
            <a:endParaRPr lang="ru-RU" dirty="0"/>
          </a:p>
        </p:txBody>
      </p:sp>
      <p:pic>
        <p:nvPicPr>
          <p:cNvPr id="4" name="Содержимое 3" descr="i (8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00760" y="785794"/>
            <a:ext cx="2786082" cy="2214578"/>
          </a:xfrm>
        </p:spPr>
      </p:pic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529872567"/>
              </p:ext>
            </p:extLst>
          </p:nvPr>
        </p:nvGraphicFramePr>
        <p:xfrm>
          <a:off x="6732240" y="3861048"/>
          <a:ext cx="2197478" cy="25683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Овал 5"/>
          <p:cNvSpPr/>
          <p:nvPr/>
        </p:nvSpPr>
        <p:spPr>
          <a:xfrm>
            <a:off x="428596" y="1071546"/>
            <a:ext cx="142876" cy="1428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71472" y="1000108"/>
            <a:ext cx="5143536" cy="2308324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ru-RU" dirty="0"/>
              <a:t>Финансовое обеспечение выполнения  муниципального задания Вербовологовского СДК учреждениями культуры –в 2026 году -    3103,4 </a:t>
            </a:r>
            <a:r>
              <a:rPr lang="ru-RU" dirty="0" err="1"/>
              <a:t>тыс.рублей</a:t>
            </a:r>
            <a:r>
              <a:rPr lang="ru-RU" dirty="0"/>
              <a:t>. </a:t>
            </a:r>
          </a:p>
          <a:p>
            <a:r>
              <a:rPr lang="ru-RU" dirty="0"/>
              <a:t>в 2027 году -    3025,8 </a:t>
            </a:r>
            <a:r>
              <a:rPr lang="ru-RU" dirty="0" err="1"/>
              <a:t>тыс.рублей</a:t>
            </a:r>
            <a:r>
              <a:rPr lang="ru-RU" dirty="0"/>
              <a:t> </a:t>
            </a:r>
          </a:p>
          <a:p>
            <a:endParaRPr lang="ru-RU" dirty="0"/>
          </a:p>
          <a:p>
            <a:r>
              <a:rPr lang="ru-RU" dirty="0"/>
              <a:t>в 2028 году -    13525,4 </a:t>
            </a:r>
            <a:r>
              <a:rPr lang="ru-RU" dirty="0" err="1"/>
              <a:t>тыс.рублей</a:t>
            </a:r>
            <a:endParaRPr lang="ru-RU" dirty="0"/>
          </a:p>
          <a:p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571472" y="3429000"/>
            <a:ext cx="142876" cy="142876"/>
          </a:xfrm>
          <a:prstGeom prst="ellipse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4305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Финансирование мероприятий по развитию жилищно-коммунальной инфраструктуры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883196"/>
          </a:xfrm>
          <a:solidFill>
            <a:schemeClr val="accent2">
              <a:lumMod val="75000"/>
            </a:schemeClr>
          </a:solidFill>
        </p:spPr>
        <p:txBody>
          <a:bodyPr/>
          <a:lstStyle/>
          <a:p>
            <a:pPr>
              <a:buFontTx/>
              <a:buChar char="-"/>
            </a:pP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год -Благоустройство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-1567,4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тыс.руб.,</a:t>
            </a:r>
          </a:p>
          <a:p>
            <a:pPr>
              <a:buFontTx/>
              <a:buChar char="-"/>
            </a:pP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2027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год -Благоустройство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-647,4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тыс.руб.,</a:t>
            </a:r>
          </a:p>
          <a:p>
            <a:pPr>
              <a:buFontTx/>
              <a:buChar char="-"/>
            </a:pP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2028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год -Благоустройство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-526,3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тыс.руб.,</a:t>
            </a:r>
          </a:p>
          <a:p>
            <a:pPr>
              <a:buFontTx/>
              <a:buChar char="-"/>
            </a:pPr>
            <a:endParaRPr lang="ru-RU" sz="1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25469</TotalTime>
  <Words>416</Words>
  <Application>Microsoft Office PowerPoint</Application>
  <PresentationFormat>Экран (4:3)</PresentationFormat>
  <Paragraphs>90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Times New Roman</vt:lpstr>
      <vt:lpstr>Trebuchet MS</vt:lpstr>
      <vt:lpstr>Wingdings 3</vt:lpstr>
      <vt:lpstr>Грань</vt:lpstr>
      <vt:lpstr>ПРОЕКТ бюджет вербовологовского сельского поселения Дубовского района на 2026 год и на плановый период 2027 и 2028 годов</vt:lpstr>
      <vt:lpstr>Основные параметры проекта местного бюджета на 2026 год</vt:lpstr>
      <vt:lpstr>Основные параметры проекта местного бюджета на плановый период 2027 года</vt:lpstr>
      <vt:lpstr>Основные параметры проекта местного бюджета на плановый период 2028 года</vt:lpstr>
      <vt:lpstr>Динамика доходов проекта бюджета Вербовологовского сельского поселения    2024-2028 годы</vt:lpstr>
      <vt:lpstr>Налоговые и неналоговые доходы проекта местного бюджета</vt:lpstr>
      <vt:lpstr>Расходы проекта местного бюджета ,формируемые в рамках муниципальных программ Вербовологовского сельского поселения и непрограммные расходы</vt:lpstr>
      <vt:lpstr>Расходы на Культуру</vt:lpstr>
      <vt:lpstr>Финансирование мероприятий по развитию жилищно-коммунальной инфраструктуры</vt:lpstr>
      <vt:lpstr>Структура Безвозмездных поступлений (в сопоставимых условиях) в 2025 -2028 годах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Проект бюджета Барабанщиковскго сельского поселения 2016г.</dc:title>
  <dc:creator>1</dc:creator>
  <cp:lastModifiedBy>2</cp:lastModifiedBy>
  <cp:revision>267</cp:revision>
  <dcterms:created xsi:type="dcterms:W3CDTF">2015-12-04T10:25:22Z</dcterms:created>
  <dcterms:modified xsi:type="dcterms:W3CDTF">2026-01-07T18:24:38Z</dcterms:modified>
</cp:coreProperties>
</file>