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71" r:id="rId3"/>
    <p:sldId id="274" r:id="rId4"/>
    <p:sldId id="275" r:id="rId5"/>
    <p:sldId id="267" r:id="rId6"/>
    <p:sldId id="277" r:id="rId7"/>
    <p:sldId id="270" r:id="rId8"/>
    <p:sldId id="264" r:id="rId9"/>
    <p:sldId id="28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B784FA"/>
    <a:srgbClr val="D5D0B5"/>
    <a:srgbClr val="0066FF"/>
    <a:srgbClr val="00FF00"/>
    <a:srgbClr val="FF5050"/>
    <a:srgbClr val="CCFF3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67" autoAdjust="0"/>
    <p:restoredTop sz="90927" autoAdjust="0"/>
  </p:normalViewPr>
  <p:slideViewPr>
    <p:cSldViewPr>
      <p:cViewPr varScale="1">
        <p:scale>
          <a:sx n="80" d="100"/>
          <a:sy n="80" d="100"/>
        </p:scale>
        <p:origin x="42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image" Target="../media/image4.jpeg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52400" h="50800" prst="softRound"/>
            </a:sp3d>
          </c:spPr>
          <c:explosion val="25"/>
          <c:dPt>
            <c:idx val="0"/>
            <c:bubble3D val="0"/>
            <c:spPr>
              <a:solidFill>
                <a:srgbClr val="FF505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1"/>
            <c:bubble3D val="0"/>
            <c:spPr>
              <a:solidFill>
                <a:srgbClr val="0066FF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3"/>
            <c:bubble3D val="0"/>
            <c:spPr>
              <a:solidFill>
                <a:srgbClr val="FF99FF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4"/>
            <c:bubble3D val="0"/>
            <c:spPr>
              <a:solidFill>
                <a:srgbClr val="CCFF33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5"/>
            <c:bubble3D val="0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6"/>
            <c:bubble3D val="0"/>
            <c:spPr>
              <a:solidFill>
                <a:schemeClr val="accent6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7"/>
            <c:bubble3D val="0"/>
            <c:explosion val="24"/>
            <c:spPr>
              <a:blipFill>
                <a:blip xmlns:r="http://schemas.openxmlformats.org/officeDocument/2006/relationships" r:embed="rId1"/>
                <a:tile tx="0" ty="0" sx="100000" sy="100000" flip="none" algn="tl"/>
              </a:blipFill>
              <a:ln>
                <a:solidFill>
                  <a:srgbClr val="FF99FF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Lbls>
            <c:dLbl>
              <c:idx val="1"/>
              <c:layout>
                <c:manualLayout>
                  <c:x val="-1.5518170653711118E-2"/>
                  <c:y val="1.254802343961251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9.4905621097155519E-3"/>
                  <c:y val="-0.1022168817475541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4521799880093431E-4"/>
                  <c:y val="-1.926644588509774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12179414999934959"/>
                  <c:y val="-3.27543903904121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Лист1!$A$2:$A$11</c:f>
              <c:strCache>
                <c:ptCount val="9"/>
                <c:pt idx="0">
                  <c:v>НДФЛ</c:v>
                </c:pt>
                <c:pt idx="1">
                  <c:v>единый селхозналог</c:v>
                </c:pt>
                <c:pt idx="2">
                  <c:v>налог на имущество</c:v>
                </c:pt>
                <c:pt idx="3">
                  <c:v>земельный налог</c:v>
                </c:pt>
                <c:pt idx="4">
                  <c:v>госпошлина</c:v>
                </c:pt>
                <c:pt idx="5">
                  <c:v>аренда</c:v>
                </c:pt>
                <c:pt idx="6">
                  <c:v>штрафы</c:v>
                </c:pt>
                <c:pt idx="7">
                  <c:v>безвозмездные поступления</c:v>
                </c:pt>
                <c:pt idx="8">
                  <c:v>прочие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9"/>
                <c:pt idx="0">
                  <c:v>781.2</c:v>
                </c:pt>
                <c:pt idx="1">
                  <c:v>453.2</c:v>
                </c:pt>
                <c:pt idx="2">
                  <c:v>337.2</c:v>
                </c:pt>
                <c:pt idx="3">
                  <c:v>3305.5</c:v>
                </c:pt>
                <c:pt idx="4">
                  <c:v>2.2000000000000002</c:v>
                </c:pt>
                <c:pt idx="5">
                  <c:v>331</c:v>
                </c:pt>
                <c:pt idx="6">
                  <c:v>24.1</c:v>
                </c:pt>
                <c:pt idx="7">
                  <c:v>10303.700000000001</c:v>
                </c:pt>
                <c:pt idx="8">
                  <c:v>5.6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9848842637830316E-2"/>
          <c:y val="9.0215174504420168E-2"/>
          <c:w val="0.672422263479036"/>
          <c:h val="0.9097848254955810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00B050"/>
              </a:solidFill>
            </c:spPr>
          </c:dPt>
          <c:dPt>
            <c:idx val="2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Lbls>
            <c:dLbl>
              <c:idx val="1"/>
              <c:layout>
                <c:manualLayout>
                  <c:x val="-5.0845201384030404E-2"/>
                  <c:y val="5.543034900884031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социальные программы </c:v>
                </c:pt>
                <c:pt idx="1">
                  <c:v>Инфраструктурные муниципальные программы:</c:v>
                </c:pt>
                <c:pt idx="2">
                  <c:v>иные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4470.7</c:v>
                </c:pt>
                <c:pt idx="1">
                  <c:v>1647.2</c:v>
                </c:pt>
                <c:pt idx="2">
                  <c:v>9671.7999999999993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6109591123271136"/>
          <c:y val="0.22847560588506041"/>
          <c:w val="0.2268391852865177"/>
          <c:h val="0.62115518910597223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B30006-648F-4F19-80AD-53519A97B7B1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4D3BD-BCB4-45D7-B293-6A16C89235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6581CE-5563-439B-946C-196637BC65D3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4293E4-F207-475C-A1EA-D1747E09E5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625877-EF93-496E-BF0F-89318908252F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3AB33-87D0-45BA-8EDD-FB3BA911FA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76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990600"/>
            <a:ext cx="8229600" cy="6096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A47E650-58DF-4317-BC37-1508C05E6C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E5198D-6B71-4CDE-AB0C-894CCBAD64DE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1B72C-8E20-4C53-9BE0-56D62208AA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09CF0F-EF1F-423B-97D4-D4144C1C759C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249E5C-0D8F-41A3-937B-1C07BF634E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B7D60D-F052-40D8-BCD4-0B150C360C73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B45CFA-2D84-4727-999C-9633E06B15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D18797-614B-4C5B-8B0D-3E5768CA810E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BB325-37FE-40AA-9F83-A5986E9847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52A2C0-C084-4CFA-BF30-A9205C68BFA0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D531-BF5C-4FDA-B6C8-C5E273D2D0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C78FAA-C4D7-4C23-8D50-308AA95E6351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FC9B40-70AD-4BC8-A649-085BE4B514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576C97-4E38-4906-AA56-AFFA571C9ECC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333DF-0AF8-495E-BA7C-5C5E708C2F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98C1FA-9603-4886-8C43-241625F1F230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5A9A7A-4B31-465A-B0AC-B02DF839EE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7EE376C-5803-41BC-8FDB-B8FBD3FE6839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BE72EBC-D2F3-42BE-A755-6EB05656ED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transition spd="slow" advTm="11000">
    <p:pull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785795"/>
            <a:ext cx="8572560" cy="2796568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Отчет об исполнении бюджета Вербовологовского сельского поселения 3а 2025  год 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685800" y="4811713"/>
            <a:ext cx="7772400" cy="46037"/>
          </a:xfrm>
        </p:spPr>
        <p:txBody>
          <a:bodyPr>
            <a:normAutofit fontScale="25000" lnSpcReduction="20000"/>
          </a:bodyPr>
          <a:lstStyle/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068960"/>
            <a:ext cx="7416824" cy="3528392"/>
          </a:xfrm>
          <a:prstGeom prst="rect">
            <a:avLst/>
          </a:prstGeom>
          <a:solidFill>
            <a:schemeClr val="bg2"/>
          </a:solidFill>
          <a:ln w="9525">
            <a:solidFill>
              <a:srgbClr val="D5D0B5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4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исполнение бюджета за 2025  год </a:t>
            </a:r>
            <a:endParaRPr lang="ru-RU" sz="2800" dirty="0">
              <a:ln>
                <a:solidFill>
                  <a:srgbClr val="FF99FF"/>
                </a:solidFill>
              </a:ln>
            </a:endParaRPr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gray">
          <a:xfrm>
            <a:off x="0" y="980728"/>
            <a:ext cx="5715000" cy="4495800"/>
          </a:xfrm>
          <a:prstGeom prst="rightArrow">
            <a:avLst>
              <a:gd name="adj1" fmla="val 86065"/>
              <a:gd name="adj2" fmla="val 31780"/>
            </a:avLst>
          </a:prstGeom>
          <a:gradFill rotWithShape="1">
            <a:gsLst>
              <a:gs pos="0">
                <a:srgbClr val="FFCC66">
                  <a:gamma/>
                  <a:tint val="0"/>
                  <a:invGamma/>
                  <a:alpha val="52000"/>
                </a:srgbClr>
              </a:gs>
              <a:gs pos="100000">
                <a:srgbClr val="FFCC6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gray">
          <a:xfrm>
            <a:off x="251520" y="2132856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5B84E9">
                  <a:gamma/>
                  <a:shade val="46275"/>
                  <a:invGamma/>
                </a:srgbClr>
              </a:gs>
              <a:gs pos="50000">
                <a:srgbClr val="5B84E9"/>
              </a:gs>
              <a:gs pos="100000">
                <a:srgbClr val="5B84E9">
                  <a:gamma/>
                  <a:shade val="46275"/>
                  <a:invGamma/>
                </a:srgbClr>
              </a:gs>
            </a:gsLst>
            <a:lin ang="2700000" scaled="1"/>
          </a:gradFill>
          <a:ln w="254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marL="365760" indent="-256032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Исполнение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доходов</a:t>
            </a:r>
          </a:p>
          <a:p>
            <a:pPr marL="365760" indent="-256032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–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15543,7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тыс.рублей;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gray">
          <a:xfrm>
            <a:off x="304800" y="3276600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57C9ED">
                  <a:gamma/>
                  <a:shade val="46275"/>
                  <a:invGamma/>
                </a:srgbClr>
              </a:gs>
              <a:gs pos="50000">
                <a:srgbClr val="57C9ED"/>
              </a:gs>
              <a:gs pos="100000">
                <a:srgbClr val="57C9ED">
                  <a:gamma/>
                  <a:shade val="46275"/>
                  <a:invGamma/>
                </a:srgbClr>
              </a:gs>
            </a:gsLst>
            <a:lin ang="2700000" scaled="1"/>
          </a:gradFill>
          <a:ln w="254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marL="365760" indent="-256032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Исполнение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расходов </a:t>
            </a:r>
          </a:p>
          <a:p>
            <a:pPr marL="365760" indent="-256032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– 15955,3 </a:t>
            </a:r>
            <a:r>
              <a:rPr lang="ru-RU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тыс.рублей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;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gray">
          <a:xfrm>
            <a:off x="304800" y="4419600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65D7A6">
                  <a:gamma/>
                  <a:shade val="46275"/>
                  <a:invGamma/>
                </a:srgbClr>
              </a:gs>
              <a:gs pos="50000">
                <a:srgbClr val="65D7A6"/>
              </a:gs>
              <a:gs pos="100000">
                <a:srgbClr val="65D7A6">
                  <a:gamma/>
                  <a:shade val="46275"/>
                  <a:invGamma/>
                </a:srgbClr>
              </a:gs>
            </a:gsLst>
            <a:lin ang="2700000" scaled="1"/>
          </a:gradFill>
          <a:ln w="254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Дефицит бюджета 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– 411,6 тыс.рублей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gray">
          <a:xfrm>
            <a:off x="5796136" y="1700808"/>
            <a:ext cx="3024336" cy="3096344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5B84E9"/>
              </a:gs>
              <a:gs pos="100000">
                <a:srgbClr val="5B84E9">
                  <a:gamma/>
                  <a:tint val="0"/>
                  <a:invGamma/>
                </a:srgbClr>
              </a:gs>
            </a:gsLst>
            <a:lin ang="5400000" scaled="1"/>
          </a:gradFill>
          <a:ln w="25400">
            <a:noFill/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anchor="ctr"/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Дефицит  бюджета – превышение расходов над доходами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5013176"/>
            <a:ext cx="252028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 descr="https://i.pinimg.com/originals/55/1f/54/551f5403726cd4df2be575bb7001b60a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9" y="5013176"/>
            <a:ext cx="2520280" cy="1728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исполнение доходов за 2020  год </a:t>
            </a:r>
            <a:endParaRPr lang="ru-RU" dirty="0">
              <a:ln>
                <a:solidFill>
                  <a:srgbClr val="FF99FF"/>
                </a:solidFill>
              </a:ln>
            </a:endParaRPr>
          </a:p>
        </p:txBody>
      </p:sp>
      <p:graphicFrame>
        <p:nvGraphicFramePr>
          <p:cNvPr id="540731" name="Group 5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1502309"/>
              </p:ext>
            </p:extLst>
          </p:nvPr>
        </p:nvGraphicFramePr>
        <p:xfrm>
          <a:off x="107503" y="188639"/>
          <a:ext cx="9036497" cy="6630674"/>
        </p:xfrm>
        <a:graphic>
          <a:graphicData uri="http://schemas.openxmlformats.org/drawingml/2006/table">
            <a:tbl>
              <a:tblPr/>
              <a:tblGrid>
                <a:gridCol w="3096345"/>
                <a:gridCol w="1224136"/>
                <a:gridCol w="1368152"/>
                <a:gridCol w="1269699"/>
                <a:gridCol w="2078165"/>
              </a:tblGrid>
              <a:tr h="30936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Показатель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4E3CD6"/>
                        </a:gs>
                        <a:gs pos="10000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4E3CD6"/>
                        </a:gs>
                        <a:gs pos="10000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Процент исполнения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8563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план на начало года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план на конец года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факт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9416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Налог на доходы физических лиц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550,0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606,3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781,2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128,8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42523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Единый сельхозналог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422,0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453,2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453,2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599416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Налог</a:t>
                      </a:r>
                      <a:r>
                        <a:rPr lang="ru-RU" b="1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на имущество физических лиц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390,1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318,9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337,2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105,7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42523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Земельный налог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2966,5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3125,2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3305,5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105,8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42523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Государственная пошлина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3,1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8563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Аренда земли после разграничения собственности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296,8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298,3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298,3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560585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Аренда имущества казны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28,7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32,7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32,7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1113201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Доходы</a:t>
                      </a:r>
                      <a:r>
                        <a:rPr lang="ru-RU" b="1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от возмещения расходов, понесенных в связи с эксплуатацией имущества поселений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103,7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42523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Штрафы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24,1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334,7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исполнение доходов за 2025  год </a:t>
            </a:r>
            <a:endParaRPr lang="ru-RU" dirty="0">
              <a:ln>
                <a:solidFill>
                  <a:srgbClr val="FF99FF"/>
                </a:solidFill>
              </a:ln>
            </a:endParaRPr>
          </a:p>
        </p:txBody>
      </p:sp>
      <p:graphicFrame>
        <p:nvGraphicFramePr>
          <p:cNvPr id="540731" name="Group 5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4717895"/>
              </p:ext>
            </p:extLst>
          </p:nvPr>
        </p:nvGraphicFramePr>
        <p:xfrm>
          <a:off x="179512" y="874073"/>
          <a:ext cx="8784976" cy="6949744"/>
        </p:xfrm>
        <a:graphic>
          <a:graphicData uri="http://schemas.openxmlformats.org/drawingml/2006/table">
            <a:tbl>
              <a:tblPr/>
              <a:tblGrid>
                <a:gridCol w="2547469"/>
                <a:gridCol w="1347156"/>
                <a:gridCol w="1347156"/>
                <a:gridCol w="1522873"/>
                <a:gridCol w="2020322"/>
              </a:tblGrid>
              <a:tr h="35215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Показатель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4E3CD6"/>
                        </a:gs>
                        <a:gs pos="10000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4E3CD6"/>
                        </a:gs>
                        <a:gs pos="10000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Процент исполнения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9059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план на начало года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план на конец года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факт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625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Прочие неналоговые доходы (Инициативные платежи)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59625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Дотация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7569,3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7569,3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7569,3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59625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Субсидии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2025,8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2025,8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2025,8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467311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Субвенции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164,5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165,6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165,6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634165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Иные межбюджетные</a:t>
                      </a:r>
                      <a:r>
                        <a:rPr lang="ru-RU" b="1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трансферты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166,1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543,1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543,0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ВСЕГО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14595,5</a:t>
                      </a:r>
                      <a:endParaRPr lang="ru-RU" b="1" dirty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15153,2</a:t>
                      </a:r>
                      <a:endParaRPr lang="ru-RU" b="1" dirty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15543,7</a:t>
                      </a:r>
                      <a:endParaRPr lang="ru-RU" b="1" dirty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102,6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pPr algn="l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 smtClean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pPr algn="l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pPr algn="l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pPr algn="l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Структура доходов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i="1" dirty="0" smtClean="0">
                <a:ln>
                  <a:solidFill>
                    <a:srgbClr val="00B050"/>
                  </a:solidFill>
                </a:ln>
              </a:rPr>
              <a:t>общий объем полученных доходов –</a:t>
            </a:r>
            <a:r>
              <a:rPr lang="ru-RU" sz="2400" i="1" dirty="0" smtClean="0">
                <a:ln>
                  <a:solidFill>
                    <a:srgbClr val="00B050"/>
                  </a:solidFill>
                </a:ln>
              </a:rPr>
              <a:t>15543,7 </a:t>
            </a:r>
            <a:r>
              <a:rPr lang="ru-RU" sz="2400" i="1" dirty="0" smtClean="0">
                <a:ln>
                  <a:solidFill>
                    <a:srgbClr val="00B050"/>
                  </a:solidFill>
                </a:ln>
              </a:rPr>
              <a:t>тыс.рублей</a:t>
            </a:r>
            <a:endParaRPr lang="ru-RU" i="1" dirty="0">
              <a:ln>
                <a:solidFill>
                  <a:srgbClr val="00B050"/>
                </a:solidFill>
              </a:ln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388550742"/>
              </p:ext>
            </p:extLst>
          </p:nvPr>
        </p:nvGraphicFramePr>
        <p:xfrm>
          <a:off x="755576" y="1052736"/>
          <a:ext cx="799288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4249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ru-RU" sz="3600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исполнение расходов за 2025  год </a:t>
            </a:r>
            <a:endParaRPr lang="ru-RU" sz="36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Group 5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1436545"/>
              </p:ext>
            </p:extLst>
          </p:nvPr>
        </p:nvGraphicFramePr>
        <p:xfrm>
          <a:off x="0" y="842392"/>
          <a:ext cx="9144000" cy="6381268"/>
        </p:xfrm>
        <a:graphic>
          <a:graphicData uri="http://schemas.openxmlformats.org/drawingml/2006/table">
            <a:tbl>
              <a:tblPr/>
              <a:tblGrid>
                <a:gridCol w="3131840"/>
                <a:gridCol w="1656184"/>
                <a:gridCol w="1872208"/>
                <a:gridCol w="2483768"/>
              </a:tblGrid>
              <a:tr h="3791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Показатель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4E3CD6"/>
                        </a:gs>
                        <a:gs pos="10000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Процент исполнения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4814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план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факт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4036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Общегосударственные вопросы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9714,7</a:t>
                      </a:r>
                      <a:endParaRPr lang="ru-RU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9430,9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97,1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64193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Национальная оборона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165,4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165,4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96290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Национальная</a:t>
                      </a:r>
                      <a:r>
                        <a:rPr lang="ru-RU" b="1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безопасность и правоохранительная деятельность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126,0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125,3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99,4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64193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Национальная экономика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563,1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545,0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96,8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674036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Жилищно-коммунальное хозяйство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1226,1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1104,2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90,1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8516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Образование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3,9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3,9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8516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Культура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4437,5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4436,8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8516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Социальная политика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110,0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109,8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99,8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8516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Физическая культура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50,0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34,0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68,0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8516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ВСЕГО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16396,7</a:t>
                      </a:r>
                      <a:endParaRPr lang="ru-RU" b="1" dirty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15955,3</a:t>
                      </a:r>
                      <a:endParaRPr lang="ru-RU" b="1" dirty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97,3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3248" y="620688"/>
            <a:ext cx="6097503" cy="63709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Что такое муниципальная программа</a:t>
            </a:r>
          </a:p>
          <a:p>
            <a:pPr algn="ctr"/>
            <a:endParaRPr lang="ru-RU" sz="2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Муниципальная программа — это план действий, который помогает решать задачи социально-экономического развития конкретного муниципального образования (города, села, района и т. д.). Проще говоря, это набор конкретных мероприятий, которые взаимосвязаны по задачам, срокам, исполнителям и ресурсам, и направлены на достижение определённых целей.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-171400"/>
            <a:ext cx="1647825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435280" cy="372656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Формирование  расходов  бюджета  программно-целевым методом планирования   </a:t>
            </a:r>
            <a:r>
              <a:rPr lang="ru-RU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919057455"/>
              </p:ext>
            </p:extLst>
          </p:nvPr>
        </p:nvGraphicFramePr>
        <p:xfrm>
          <a:off x="611560" y="1340768"/>
          <a:ext cx="799288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521" y="692696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sz="12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1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Исполнение по муниципальным программ </a:t>
            </a:r>
            <a:r>
              <a:rPr lang="ru-RU" sz="1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15789,7 </a:t>
            </a:r>
            <a:r>
              <a:rPr lang="ru-RU" sz="1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тыс.рублей</a:t>
            </a:r>
            <a:endParaRPr lang="ru-RU" sz="1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2241</TotalTime>
  <Words>321</Words>
  <Application>Microsoft Office PowerPoint</Application>
  <PresentationFormat>Экран (4:3)</PresentationFormat>
  <Paragraphs>153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Verdana</vt:lpstr>
      <vt:lpstr>Wingdings</vt:lpstr>
      <vt:lpstr>Тема Office</vt:lpstr>
      <vt:lpstr>Отчет об исполнении бюджета Вербовологовского сельского поселения 3а 2025  год </vt:lpstr>
      <vt:lpstr>Презентация PowerPoint</vt:lpstr>
      <vt:lpstr>исполнение доходов за 2020  год </vt:lpstr>
      <vt:lpstr>исполнение доходов за 2025  год </vt:lpstr>
      <vt:lpstr>Структура доходов общий объем полученных доходов –15543,7 тыс.рублей</vt:lpstr>
      <vt:lpstr>Презентация PowerPoint</vt:lpstr>
      <vt:lpstr>Презентация PowerPoint</vt:lpstr>
      <vt:lpstr>Формирование  расходов  бюджета  программно-целевым методом планирования   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Вербовологовского сельского поселения за 1 полугодие 2014 года</dc:title>
  <dc:creator>вербовый</dc:creator>
  <cp:lastModifiedBy>Пользователь</cp:lastModifiedBy>
  <cp:revision>202</cp:revision>
  <dcterms:modified xsi:type="dcterms:W3CDTF">2026-06-09T08:06:37Z</dcterms:modified>
</cp:coreProperties>
</file>