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7747,4 </a:t>
            </a:r>
            <a:r>
              <a:rPr lang="ru-RU" dirty="0"/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274.60000000000002</c:v>
                </c:pt>
                <c:pt idx="1">
                  <c:v>442.4</c:v>
                </c:pt>
                <c:pt idx="2">
                  <c:v>1099</c:v>
                </c:pt>
                <c:pt idx="3">
                  <c:v>0.6</c:v>
                </c:pt>
                <c:pt idx="4">
                  <c:v>269</c:v>
                </c:pt>
                <c:pt idx="5">
                  <c:v>3.1</c:v>
                </c:pt>
                <c:pt idx="6">
                  <c:v>7</c:v>
                </c:pt>
                <c:pt idx="7">
                  <c:v>5651.6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3705920"/>
        <c:axId val="283696120"/>
      </c:barChart>
      <c:valAx>
        <c:axId val="283696120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83705920"/>
        <c:crosses val="autoZero"/>
        <c:crossBetween val="between"/>
        <c:majorUnit val="100"/>
        <c:minorUnit val="50"/>
      </c:valAx>
      <c:catAx>
        <c:axId val="2837059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83696120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6976,4 </a:t>
            </a:r>
            <a:r>
              <a:rPr lang="ru-RU" dirty="0" err="1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спорт</c:v>
                </c:pt>
                <c:pt idx="6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3328.6</c:v>
                </c:pt>
                <c:pt idx="1">
                  <c:v>58.4</c:v>
                </c:pt>
                <c:pt idx="2">
                  <c:v>83.1</c:v>
                </c:pt>
                <c:pt idx="3">
                  <c:v>312.10000000000002</c:v>
                </c:pt>
                <c:pt idx="4">
                  <c:v>3120.8</c:v>
                </c:pt>
                <c:pt idx="5">
                  <c:v>33.9</c:v>
                </c:pt>
                <c:pt idx="6">
                  <c:v>35.6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3708272"/>
        <c:axId val="283710624"/>
      </c:barChart>
      <c:catAx>
        <c:axId val="2837082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83710624"/>
        <c:crosses val="autoZero"/>
        <c:auto val="1"/>
        <c:lblAlgn val="ctr"/>
        <c:lblOffset val="100"/>
        <c:noMultiLvlLbl val="0"/>
      </c:catAx>
      <c:valAx>
        <c:axId val="2837106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837082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2 квартал 2025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2 квартал 2025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7747,4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 6976,4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771,0тыс.рублей.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2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380604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104,8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1066,8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254,6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254,6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2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347811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3658,0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3658,0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1935,0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1935,0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7747,4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7747,4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2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075875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71002"/>
                <a:gridCol w="98645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9490,4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3328,6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4401,5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3120,8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15174,0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6976,4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158704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395561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1895</TotalTime>
  <Words>249</Words>
  <Application>Microsoft Office PowerPoint</Application>
  <PresentationFormat>Экран (4:3)</PresentationFormat>
  <Paragraphs>116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2 квартал 2025 года</vt:lpstr>
      <vt:lpstr>исполнение бюджета за 2 квартал 2025 года</vt:lpstr>
      <vt:lpstr>Исполнение доходной части бюджета за 2 квартал 2025 года (в тысячах рублей)</vt:lpstr>
      <vt:lpstr>Исполнение доходной части бюджета за 2 квартал 2025 года (в тысячах рублей)</vt:lpstr>
      <vt:lpstr>Исполнение расходной части бюджета за 2 квартал 2025 года (в тысячах рублей)</vt:lpstr>
      <vt:lpstr>Структура доходов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127</cp:revision>
  <dcterms:modified xsi:type="dcterms:W3CDTF">2026-07-14T06:46:29Z</dcterms:modified>
</cp:coreProperties>
</file>