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0927" autoAdjust="0"/>
  </p:normalViewPr>
  <p:slideViewPr>
    <p:cSldViewPr>
      <p:cViewPr varScale="1">
        <p:scale>
          <a:sx n="116" d="100"/>
          <a:sy n="116" d="100"/>
        </p:scale>
        <p:origin x="217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594">
                <a:solidFill>
                  <a:schemeClr val="accent3">
                    <a:lumMod val="75000"/>
                  </a:schemeClr>
                </a:solidFill>
              </a:defRPr>
            </a:pPr>
            <a:r>
              <a:rPr lang="ru-RU" dirty="0"/>
              <a:t>Общий объем доходов </a:t>
            </a:r>
            <a:r>
              <a:rPr lang="ru-RU" dirty="0" smtClean="0"/>
              <a:t> </a:t>
            </a:r>
            <a:r>
              <a:rPr lang="ru-RU" dirty="0" smtClean="0"/>
              <a:t>7605,7 </a:t>
            </a:r>
            <a:r>
              <a:rPr lang="ru-RU" dirty="0" err="1" smtClean="0"/>
              <a:t>тыс.рублей</a:t>
            </a:r>
            <a:endParaRPr lang="ru-RU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1.1842911083483024E-2"/>
          <c:y val="7.6177039574342409E-2"/>
          <c:w val="0.62194145139752532"/>
          <c:h val="0.868457061187580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Общий объем доходов 1870,0 тыс.рублей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rgbClr val="FFFF00"/>
              </a:solidFill>
            </c:spPr>
          </c:dPt>
          <c:dPt>
            <c:idx val="4"/>
            <c:invertIfNegative val="0"/>
            <c:bubble3D val="0"/>
            <c:spPr>
              <a:solidFill>
                <a:schemeClr val="accent2"/>
              </a:solidFill>
            </c:spPr>
          </c:dPt>
          <c:dPt>
            <c:idx val="5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Pt>
            <c:idx val="6"/>
            <c:invertIfNegative val="0"/>
            <c:bubble3D val="0"/>
            <c:spPr>
              <a:solidFill>
                <a:srgbClr val="7030A0"/>
              </a:solidFill>
            </c:spPr>
          </c:dPt>
          <c:dPt>
            <c:idx val="7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</c:spPr>
          </c:dPt>
          <c:dLbls>
            <c:dLbl>
              <c:idx val="8"/>
              <c:numFmt formatCode="#,##0" sourceLinked="0"/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Лист1!$A$2:$A$10</c:f>
              <c:strCache>
                <c:ptCount val="9"/>
                <c:pt idx="0">
                  <c:v>НДФЛ</c:v>
                </c:pt>
                <c:pt idx="1">
                  <c:v>Налоги на совокупный доход</c:v>
                </c:pt>
                <c:pt idx="2">
                  <c:v>налоги на имущество</c:v>
                </c:pt>
                <c:pt idx="3">
                  <c:v>госпошлина</c:v>
                </c:pt>
                <c:pt idx="4">
                  <c:v>доходы от использования имущества</c:v>
                </c:pt>
                <c:pt idx="5">
                  <c:v>доходы от компенсации затрат</c:v>
                </c:pt>
                <c:pt idx="6">
                  <c:v>штрафы</c:v>
                </c:pt>
                <c:pt idx="7">
                  <c:v>безвозмездные поступления</c:v>
                </c:pt>
                <c:pt idx="8">
                  <c:v>инициативные платежи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341.7</c:v>
                </c:pt>
                <c:pt idx="1">
                  <c:v>454.1</c:v>
                </c:pt>
                <c:pt idx="2">
                  <c:v>1081.5999999999999</c:v>
                </c:pt>
                <c:pt idx="3">
                  <c:v>2</c:v>
                </c:pt>
                <c:pt idx="4">
                  <c:v>150.6</c:v>
                </c:pt>
                <c:pt idx="5">
                  <c:v>3.7</c:v>
                </c:pt>
                <c:pt idx="6">
                  <c:v>22.5</c:v>
                </c:pt>
                <c:pt idx="7">
                  <c:v>5167.5</c:v>
                </c:pt>
                <c:pt idx="8">
                  <c:v>382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75703960"/>
        <c:axId val="275699256"/>
      </c:barChart>
      <c:valAx>
        <c:axId val="275699256"/>
        <c:scaling>
          <c:orientation val="minMax"/>
          <c:min val="0"/>
        </c:scaling>
        <c:delete val="1"/>
        <c:axPos val="b"/>
        <c:numFmt formatCode="General" sourceLinked="1"/>
        <c:majorTickMark val="out"/>
        <c:minorTickMark val="none"/>
        <c:tickLblPos val="none"/>
        <c:crossAx val="275703960"/>
        <c:crosses val="autoZero"/>
        <c:crossBetween val="between"/>
        <c:majorUnit val="100"/>
        <c:minorUnit val="50"/>
      </c:valAx>
      <c:catAx>
        <c:axId val="27570396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275699256"/>
        <c:crosses val="autoZero"/>
        <c:auto val="1"/>
        <c:lblAlgn val="ctr"/>
        <c:lblOffset val="100"/>
        <c:noMultiLvlLbl val="0"/>
      </c:catAx>
    </c:plotArea>
    <c:plotVisOnly val="1"/>
    <c:dispBlanksAs val="zero"/>
    <c:showDLblsOverMax val="0"/>
  </c:chart>
  <c:txPr>
    <a:bodyPr/>
    <a:lstStyle/>
    <a:p>
      <a:pPr>
        <a:defRPr sz="1594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731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ru-RU" dirty="0"/>
              <a:t>Общий объем </a:t>
            </a:r>
            <a:r>
              <a:rPr lang="ru-RU"/>
              <a:t>расходов </a:t>
            </a:r>
            <a:r>
              <a:rPr lang="ru-RU" smtClean="0"/>
              <a:t>6040,5</a:t>
            </a:r>
          </a:p>
          <a:p>
            <a:pPr>
              <a:defRPr sz="1731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ru-RU" smtClean="0"/>
              <a:t> </a:t>
            </a:r>
            <a:r>
              <a:rPr lang="ru-RU" dirty="0" smtClean="0"/>
              <a:t>тыс.рублей</a:t>
            </a:r>
            <a:endParaRPr lang="ru-RU" dirty="0"/>
          </a:p>
        </c:rich>
      </c:tx>
      <c:layout>
        <c:manualLayout>
          <c:xMode val="edge"/>
          <c:yMode val="edge"/>
          <c:x val="0.25706991703647891"/>
          <c:y val="7.306726374306352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0549384304853783"/>
          <c:y val="0.10734674465570802"/>
          <c:w val="0.82999024641352714"/>
          <c:h val="0.535284822103486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flip="none" rotWithShape="1">
                <a:gsLst>
                  <a:gs pos="0">
                    <a:srgbClr val="464646">
                      <a:lumMod val="40000"/>
                      <a:lumOff val="60000"/>
                      <a:shade val="30000"/>
                      <a:satMod val="115000"/>
                    </a:srgbClr>
                  </a:gs>
                  <a:gs pos="50000">
                    <a:srgbClr val="464646">
                      <a:lumMod val="40000"/>
                      <a:lumOff val="60000"/>
                      <a:shade val="67500"/>
                      <a:satMod val="115000"/>
                    </a:srgbClr>
                  </a:gs>
                  <a:gs pos="100000">
                    <a:srgbClr val="464646">
                      <a:lumMod val="40000"/>
                      <a:lumOff val="60000"/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</c:spPr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70C0"/>
              </a:solidFill>
            </c:spPr>
          </c:dPt>
          <c:dPt>
            <c:idx val="3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4"/>
            <c:invertIfNegative val="0"/>
            <c:bubble3D val="0"/>
            <c:spPr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</c:spPr>
          </c:dPt>
          <c:dPt>
            <c:idx val="5"/>
            <c:invertIfNegative val="0"/>
            <c:bubble3D val="0"/>
            <c:spPr>
              <a:gradFill flip="none" rotWithShape="1">
                <a:gsLst>
                  <a:gs pos="0">
                    <a:srgbClr val="EB641B">
                      <a:lumMod val="60000"/>
                      <a:lumOff val="40000"/>
                      <a:shade val="30000"/>
                      <a:satMod val="115000"/>
                    </a:srgbClr>
                  </a:gs>
                  <a:gs pos="50000">
                    <a:srgbClr val="EB641B">
                      <a:lumMod val="60000"/>
                      <a:lumOff val="40000"/>
                      <a:shade val="67500"/>
                      <a:satMod val="115000"/>
                    </a:srgbClr>
                  </a:gs>
                  <a:gs pos="100000">
                    <a:srgbClr val="EB641B">
                      <a:lumMod val="60000"/>
                      <a:lumOff val="40000"/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46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Лист1!$A$2:$A$10</c:f>
              <c:strCache>
                <c:ptCount val="7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культура</c:v>
                </c:pt>
                <c:pt idx="5">
                  <c:v>спорт</c:v>
                </c:pt>
                <c:pt idx="6">
                  <c:v>социальная политика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7"/>
                <c:pt idx="0">
                  <c:v>3826.6</c:v>
                </c:pt>
                <c:pt idx="1">
                  <c:v>67.2</c:v>
                </c:pt>
                <c:pt idx="2">
                  <c:v>98</c:v>
                </c:pt>
                <c:pt idx="3">
                  <c:v>449.2</c:v>
                </c:pt>
                <c:pt idx="4">
                  <c:v>1501.7</c:v>
                </c:pt>
                <c:pt idx="5">
                  <c:v>50</c:v>
                </c:pt>
                <c:pt idx="6">
                  <c:v>7.9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75707880"/>
        <c:axId val="275709448"/>
      </c:barChart>
      <c:catAx>
        <c:axId val="27570788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one"/>
        <c:txPr>
          <a:bodyPr/>
          <a:lstStyle/>
          <a:p>
            <a:pPr>
              <a:defRPr sz="1346"/>
            </a:pPr>
            <a:endParaRPr lang="ru-RU"/>
          </a:p>
        </c:txPr>
        <c:crossAx val="275709448"/>
        <c:crosses val="autoZero"/>
        <c:auto val="1"/>
        <c:lblAlgn val="ctr"/>
        <c:lblOffset val="100"/>
        <c:noMultiLvlLbl val="0"/>
      </c:catAx>
      <c:valAx>
        <c:axId val="27570944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346"/>
            </a:pPr>
            <a:endParaRPr lang="ru-RU"/>
          </a:p>
        </c:txPr>
        <c:crossAx val="27570788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8.0650234471668927E-2"/>
          <c:y val="0.68007637445701152"/>
          <c:w val="0.83869964464902325"/>
          <c:h val="0.28714918835423281"/>
        </c:manualLayout>
      </c:layout>
      <c:overlay val="0"/>
      <c:txPr>
        <a:bodyPr/>
        <a:lstStyle/>
        <a:p>
          <a:pPr>
            <a:defRPr sz="1346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731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B30006-648F-4F19-80AD-53519A97B7B1}" type="datetimeFigureOut">
              <a:rPr lang="ru-RU" smtClean="0"/>
              <a:pPr>
                <a:defRPr/>
              </a:pPr>
              <a:t>27.07.2026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E4D3BD-BCB4-45D7-B293-6A16C89235E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6581CE-5563-439B-946C-196637BC65D3}" type="datetimeFigureOut">
              <a:rPr lang="ru-RU" smtClean="0"/>
              <a:pPr>
                <a:defRPr/>
              </a:pPr>
              <a:t>27.07.2026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4293E4-F207-475C-A1EA-D1747E09E52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F625877-EF93-496E-BF0F-89318908252F}" type="datetimeFigureOut">
              <a:rPr lang="ru-RU" smtClean="0"/>
              <a:pPr>
                <a:defRPr/>
              </a:pPr>
              <a:t>27.07.2026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E3AB33-87D0-45BA-8EDD-FB3BA911FA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E5198D-6B71-4CDE-AB0C-894CCBAD64DE}" type="datetimeFigureOut">
              <a:rPr lang="ru-RU" smtClean="0"/>
              <a:pPr>
                <a:defRPr/>
              </a:pPr>
              <a:t>27.07.2026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1B72C-8E20-4C53-9BE0-56D62208AAD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09CF0F-EF1F-423B-97D4-D4144C1C759C}" type="datetimeFigureOut">
              <a:rPr lang="ru-RU" smtClean="0"/>
              <a:pPr>
                <a:defRPr/>
              </a:pPr>
              <a:t>27.07.2026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249E5C-0D8F-41A3-937B-1C07BF634E1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B7D60D-F052-40D8-BCD4-0B150C360C73}" type="datetimeFigureOut">
              <a:rPr lang="ru-RU" smtClean="0"/>
              <a:pPr>
                <a:defRPr/>
              </a:pPr>
              <a:t>27.07.2026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B45CFA-2D84-4727-999C-9633E06B155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6D18797-614B-4C5B-8B0D-3E5768CA810E}" type="datetimeFigureOut">
              <a:rPr lang="ru-RU" smtClean="0"/>
              <a:pPr>
                <a:defRPr/>
              </a:pPr>
              <a:t>27.07.2026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1BB325-37FE-40AA-9F83-A5986E98475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52A2C0-C084-4CFA-BF30-A9205C68BFA0}" type="datetimeFigureOut">
              <a:rPr lang="ru-RU" smtClean="0"/>
              <a:pPr>
                <a:defRPr/>
              </a:pPr>
              <a:t>27.07.2026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95D531-BF5C-4FDA-B6C8-C5E273D2D0E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8C78FAA-C4D7-4C23-8D50-308AA95E6351}" type="datetimeFigureOut">
              <a:rPr lang="ru-RU" smtClean="0"/>
              <a:pPr>
                <a:defRPr/>
              </a:pPr>
              <a:t>27.07.2026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FC9B40-70AD-4BC8-A649-085BE4B5143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576C97-4E38-4906-AA56-AFFA571C9ECC}" type="datetimeFigureOut">
              <a:rPr lang="ru-RU" smtClean="0"/>
              <a:pPr>
                <a:defRPr/>
              </a:pPr>
              <a:t>27.07.2026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0333DF-0AF8-495E-BA7C-5C5E708C2F9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998C1FA-9603-4886-8C43-241625F1F230}" type="datetimeFigureOut">
              <a:rPr lang="ru-RU" smtClean="0"/>
              <a:pPr>
                <a:defRPr/>
              </a:pPr>
              <a:t>27.07.2026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035A9A7A-4B31-465A-B0AC-B02DF839EE5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37EE376C-5803-41BC-8FDB-B8FBD3FE6839}" type="datetimeFigureOut">
              <a:rPr lang="ru-RU" smtClean="0"/>
              <a:pPr>
                <a:defRPr/>
              </a:pPr>
              <a:t>27.07.2026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1BE72EBC-D2F3-42BE-A755-6EB05656EDA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785795"/>
            <a:ext cx="8572560" cy="2796568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Отчет об исполнении бюджета Вербовологовского сельского поселения за </a:t>
            </a: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 квартал </a:t>
            </a: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2026 года</a:t>
            </a:r>
            <a:endParaRPr lang="ru-RU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685800" y="4811713"/>
            <a:ext cx="7772400" cy="46037"/>
          </a:xfrm>
        </p:spPr>
        <p:txBody>
          <a:bodyPr>
            <a:normAutofit fontScale="25000" lnSpcReduction="20000"/>
          </a:bodyPr>
          <a:lstStyle/>
          <a:p>
            <a:pPr marR="0" eaLnBrk="1" hangingPunct="1">
              <a:lnSpc>
                <a:spcPct val="80000"/>
              </a:lnSpc>
              <a:defRPr/>
            </a:pPr>
            <a:endParaRPr lang="ru-RU" sz="700" smtClean="0"/>
          </a:p>
          <a:p>
            <a:pPr marR="0" eaLnBrk="1" hangingPunct="1">
              <a:lnSpc>
                <a:spcPct val="80000"/>
              </a:lnSpc>
              <a:defRPr/>
            </a:pPr>
            <a:endParaRPr lang="ru-RU" sz="7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/>
              </a:rPr>
              <a:t>исполнение бюджета за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/>
              </a:rPr>
              <a:t>2 квартал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/>
              </a:rPr>
              <a:t>2026 года</a:t>
            </a:r>
            <a:endParaRPr lang="ru-RU" i="1" dirty="0"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Исполнение доходной части бюджета </a:t>
            </a:r>
            <a:r>
              <a:rPr lang="ru-RU" dirty="0" smtClean="0"/>
              <a:t>–7605,7 </a:t>
            </a:r>
            <a:r>
              <a:rPr lang="ru-RU" dirty="0" err="1" smtClean="0"/>
              <a:t>тыс.рублей</a:t>
            </a:r>
            <a:r>
              <a:rPr lang="ru-RU" dirty="0" smtClean="0"/>
              <a:t>;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Исполнение расходной части бюджета </a:t>
            </a:r>
            <a:r>
              <a:rPr lang="ru-RU" dirty="0" smtClean="0"/>
              <a:t>–6040,5 </a:t>
            </a:r>
            <a:r>
              <a:rPr lang="ru-RU" dirty="0" err="1" smtClean="0"/>
              <a:t>тыс.рублей</a:t>
            </a:r>
            <a:r>
              <a:rPr lang="ru-RU" dirty="0" smtClean="0"/>
              <a:t>;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профицит бюджета – </a:t>
            </a:r>
            <a:r>
              <a:rPr lang="ru-RU" dirty="0" smtClean="0"/>
              <a:t>1565,2 </a:t>
            </a:r>
            <a:r>
              <a:rPr lang="ru-RU" dirty="0" err="1" smtClean="0"/>
              <a:t>тыс.рублей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 smtClean="0"/>
              <a:t>Исполнение доходной части бюджета за </a:t>
            </a:r>
            <a:r>
              <a:rPr lang="ru-RU" sz="2000" dirty="0" smtClean="0"/>
              <a:t>2 квартал </a:t>
            </a:r>
            <a:r>
              <a:rPr lang="ru-RU" sz="2000" dirty="0" smtClean="0"/>
              <a:t>2026 года (в тысячах рублей)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7227712"/>
              </p:ext>
            </p:extLst>
          </p:nvPr>
        </p:nvGraphicFramePr>
        <p:xfrm>
          <a:off x="457200" y="1143000"/>
          <a:ext cx="8229600" cy="3361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1990"/>
                <a:gridCol w="1357322"/>
                <a:gridCol w="1000132"/>
                <a:gridCol w="1400156"/>
              </a:tblGrid>
              <a:tr h="571504">
                <a:tc>
                  <a:txBody>
                    <a:bodyPr/>
                    <a:lstStyle/>
                    <a:p>
                      <a:r>
                        <a:rPr lang="ru-RU" dirty="0" smtClean="0"/>
                        <a:t>показатель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План на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baseline="0" dirty="0" smtClean="0"/>
                        <a:t>2 квартал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факт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% исполнения</a:t>
                      </a:r>
                      <a:endParaRPr lang="ru-RU" sz="1600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 на доходы физических лиц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314,9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341,7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108,5</a:t>
                      </a:r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Единый сельхозналог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450,0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454,1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100,9</a:t>
                      </a:r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</a:t>
                      </a:r>
                      <a:r>
                        <a:rPr lang="ru-RU" baseline="0" dirty="0" smtClean="0"/>
                        <a:t> на имущество физических лиц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Земельный налог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1074,3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1074,3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Государственная пошлина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6515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Аренда земли после разграничения собственности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133,1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133,1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8581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 smtClean="0"/>
              <a:t>Исполнение доходной части бюджета за </a:t>
            </a:r>
            <a:r>
              <a:rPr lang="ru-RU" sz="2000" dirty="0" smtClean="0"/>
              <a:t>2 квартал </a:t>
            </a:r>
            <a:r>
              <a:rPr lang="ru-RU" sz="2000" dirty="0" smtClean="0"/>
              <a:t>2026 года (в тысячах рублей)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5274564"/>
              </p:ext>
            </p:extLst>
          </p:nvPr>
        </p:nvGraphicFramePr>
        <p:xfrm>
          <a:off x="457200" y="1166813"/>
          <a:ext cx="8229600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46848"/>
                <a:gridCol w="1282464"/>
                <a:gridCol w="1000132"/>
                <a:gridCol w="1400156"/>
              </a:tblGrid>
              <a:tr h="61937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показатель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План на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baseline="0" dirty="0" smtClean="0"/>
                        <a:t>2 квартал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факт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% исполнения</a:t>
                      </a:r>
                      <a:endParaRPr lang="ru-RU" sz="1600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Аренда имущества казны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17,5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17,5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892305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</a:t>
                      </a:r>
                      <a:r>
                        <a:rPr lang="ru-RU" baseline="0" dirty="0" smtClean="0"/>
                        <a:t> от возмещения расходов, понесенных в связи с эксплуатацией имущества поселений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Штрафы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22,5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Инициативные платежи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382,0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382,0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Дотация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4980,3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4980,3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Субвенции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67,4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67,4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Иные межбюджетные</a:t>
                      </a:r>
                      <a:r>
                        <a:rPr lang="ru-RU" baseline="0" dirty="0" smtClean="0"/>
                        <a:t> трансферты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132,8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132,8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7572,7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7605,7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100,4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 smtClean="0"/>
              <a:t>Исполнение расходной части бюджета за </a:t>
            </a:r>
            <a:r>
              <a:rPr lang="ru-RU" sz="2000" dirty="0" smtClean="0"/>
              <a:t>2 квартал </a:t>
            </a:r>
            <a:r>
              <a:rPr lang="ru-RU" sz="2000" dirty="0" smtClean="0"/>
              <a:t>2026 года (в тысячах рублей)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759149"/>
              </p:ext>
            </p:extLst>
          </p:nvPr>
        </p:nvGraphicFramePr>
        <p:xfrm>
          <a:off x="457200" y="1935163"/>
          <a:ext cx="8229600" cy="4892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1990"/>
                <a:gridCol w="1357322"/>
                <a:gridCol w="1000132"/>
                <a:gridCol w="140015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показатель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План на</a:t>
                      </a:r>
                      <a:r>
                        <a:rPr lang="ru-RU" baseline="0" dirty="0" smtClean="0"/>
                        <a:t> 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факт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% исполнения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Общегосударственные расходы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9494,7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3826,6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40,3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оборона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243,0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67,2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27,7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</a:t>
                      </a:r>
                      <a:r>
                        <a:rPr lang="ru-RU" baseline="0" dirty="0" smtClean="0"/>
                        <a:t> безопасность и правоохранительная деятельность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62,7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экономика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182,7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98,0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53,6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Жилищно-коммунальное хозяйство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2578,9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449,2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8,2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3103,4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1501,7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48,4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Социальная политика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146,0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47,9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32,8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Спорт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18793,5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6040,5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32,1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  <a:t>Структура доходов</a:t>
            </a:r>
            <a:endParaRPr lang="ru-RU" sz="2800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4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7653065"/>
              </p:ext>
            </p:extLst>
          </p:nvPr>
        </p:nvGraphicFramePr>
        <p:xfrm>
          <a:off x="458788" y="1000107"/>
          <a:ext cx="8399492" cy="58578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FF0000"/>
                </a:solidFill>
              </a:rPr>
              <a:t>Структура расходов</a:t>
            </a:r>
            <a:endParaRPr lang="ru-RU" sz="2800" dirty="0">
              <a:solidFill>
                <a:srgbClr val="FF0000"/>
              </a:solidFill>
            </a:endParaRPr>
          </a:p>
        </p:txBody>
      </p:sp>
      <p:graphicFrame>
        <p:nvGraphicFramePr>
          <p:cNvPr id="4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9383848"/>
              </p:ext>
            </p:extLst>
          </p:nvPr>
        </p:nvGraphicFramePr>
        <p:xfrm>
          <a:off x="311151" y="1556791"/>
          <a:ext cx="8547130" cy="5040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1328</TotalTime>
  <Words>258</Words>
  <Application>Microsoft Office PowerPoint</Application>
  <PresentationFormat>Экран (4:3)</PresentationFormat>
  <Paragraphs>122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Constantia</vt:lpstr>
      <vt:lpstr>Wingdings 2</vt:lpstr>
      <vt:lpstr>Wingdings 3</vt:lpstr>
      <vt:lpstr>Поток</vt:lpstr>
      <vt:lpstr>Отчет об исполнении бюджета Вербовологовского сельского поселения за 2 квартал 2026 года</vt:lpstr>
      <vt:lpstr>исполнение бюджета за 2 квартал 2026 года</vt:lpstr>
      <vt:lpstr>Исполнение доходной части бюджета за 2 квартал 2026 года (в тысячах рублей)</vt:lpstr>
      <vt:lpstr>Исполнение доходной части бюджета за 2 квартал 2026 года (в тысячах рублей)</vt:lpstr>
      <vt:lpstr>Исполнение расходной части бюджета за 2 квартал 2026 года (в тысячах рублей)</vt:lpstr>
      <vt:lpstr>Структура доходов</vt:lpstr>
      <vt:lpstr>Структура расходов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об исполнении бюджета Вербовологовского сельского поселения за 1 полугодие 2014 года</dc:title>
  <cp:lastModifiedBy>Пользователь</cp:lastModifiedBy>
  <cp:revision>126</cp:revision>
  <dcterms:modified xsi:type="dcterms:W3CDTF">2026-07-27T07:47:17Z</dcterms:modified>
</cp:coreProperties>
</file>